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416">
          <p15:clr>
            <a:srgbClr val="A4A3A4"/>
          </p15:clr>
        </p15:guide>
        <p15:guide id="2" pos="13824">
          <p15:clr>
            <a:srgbClr val="A4A3A4"/>
          </p15:clr>
        </p15:guide>
      </p15:sldGuideLst>
    </p:ext>
    <p:ext uri="GoogleSlidesCustomDataVersion2">
      <go:slidesCustomData xmlns:go="http://customooxmlschemas.google.com/" r:id="rId7" roundtripDataSignature="AMtx7mhAMa2gqDFE3kZavOXxZAnJK8sQ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41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42875" lvl="0" marL="142875"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291840" y="5387342"/>
            <a:ext cx="3730752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5486400" y="17289782"/>
            <a:ext cx="329184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8" name="Google Shape;18;p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11502389" y="278131"/>
            <a:ext cx="20886422"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5" name="Google Shape;75;p1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193251" y="10968991"/>
            <a:ext cx="27896822"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2990851" y="1779271"/>
            <a:ext cx="27896822" cy="27843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81" name="Google Shape;81;p1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4" name="Google Shape;24;p4"/>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2994662" y="8206749"/>
            <a:ext cx="3785616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2994662" y="22029429"/>
            <a:ext cx="3785616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sz="11520">
                <a:solidFill>
                  <a:schemeClr val="dk1"/>
                </a:solidFill>
              </a:defRPr>
            </a:lvl1pPr>
            <a:lvl2pPr indent="-228600" lvl="1" marL="914400" algn="l">
              <a:lnSpc>
                <a:spcPct val="90000"/>
              </a:lnSpc>
              <a:spcBef>
                <a:spcPts val="2400"/>
              </a:spcBef>
              <a:spcAft>
                <a:spcPts val="0"/>
              </a:spcAft>
              <a:buClr>
                <a:srgbClr val="888888"/>
              </a:buClr>
              <a:buSzPts val="9600"/>
              <a:buNone/>
              <a:defRPr sz="9600">
                <a:solidFill>
                  <a:srgbClr val="888888"/>
                </a:solidFill>
              </a:defRPr>
            </a:lvl2pPr>
            <a:lvl3pPr indent="-228600" lvl="2" marL="1371600" algn="l">
              <a:lnSpc>
                <a:spcPct val="90000"/>
              </a:lnSpc>
              <a:spcBef>
                <a:spcPts val="2400"/>
              </a:spcBef>
              <a:spcAft>
                <a:spcPts val="0"/>
              </a:spcAft>
              <a:buClr>
                <a:srgbClr val="888888"/>
              </a:buClr>
              <a:buSzPts val="8640"/>
              <a:buNone/>
              <a:defRPr sz="8640">
                <a:solidFill>
                  <a:srgbClr val="888888"/>
                </a:solidFill>
              </a:defRPr>
            </a:lvl3pPr>
            <a:lvl4pPr indent="-228600" lvl="3" marL="1828800" algn="l">
              <a:lnSpc>
                <a:spcPct val="90000"/>
              </a:lnSpc>
              <a:spcBef>
                <a:spcPts val="2400"/>
              </a:spcBef>
              <a:spcAft>
                <a:spcPts val="0"/>
              </a:spcAft>
              <a:buClr>
                <a:srgbClr val="888888"/>
              </a:buClr>
              <a:buSzPts val="7680"/>
              <a:buNone/>
              <a:defRPr sz="7680">
                <a:solidFill>
                  <a:srgbClr val="888888"/>
                </a:solidFill>
              </a:defRPr>
            </a:lvl4pPr>
            <a:lvl5pPr indent="-228600" lvl="4" marL="2286000" algn="l">
              <a:lnSpc>
                <a:spcPct val="90000"/>
              </a:lnSpc>
              <a:spcBef>
                <a:spcPts val="2400"/>
              </a:spcBef>
              <a:spcAft>
                <a:spcPts val="0"/>
              </a:spcAft>
              <a:buClr>
                <a:srgbClr val="888888"/>
              </a:buClr>
              <a:buSzPts val="7680"/>
              <a:buNone/>
              <a:defRPr sz="7680">
                <a:solidFill>
                  <a:srgbClr val="888888"/>
                </a:solidFill>
              </a:defRPr>
            </a:lvl5pPr>
            <a:lvl6pPr indent="-228600" lvl="5" marL="2743200" algn="l">
              <a:lnSpc>
                <a:spcPct val="90000"/>
              </a:lnSpc>
              <a:spcBef>
                <a:spcPts val="2400"/>
              </a:spcBef>
              <a:spcAft>
                <a:spcPts val="0"/>
              </a:spcAft>
              <a:buClr>
                <a:srgbClr val="888888"/>
              </a:buClr>
              <a:buSzPts val="7680"/>
              <a:buNone/>
              <a:defRPr sz="7680">
                <a:solidFill>
                  <a:srgbClr val="888888"/>
                </a:solidFill>
              </a:defRPr>
            </a:lvl6pPr>
            <a:lvl7pPr indent="-228600" lvl="6" marL="3200400" algn="l">
              <a:lnSpc>
                <a:spcPct val="90000"/>
              </a:lnSpc>
              <a:spcBef>
                <a:spcPts val="2400"/>
              </a:spcBef>
              <a:spcAft>
                <a:spcPts val="0"/>
              </a:spcAft>
              <a:buClr>
                <a:srgbClr val="888888"/>
              </a:buClr>
              <a:buSzPts val="7680"/>
              <a:buNone/>
              <a:defRPr sz="7680">
                <a:solidFill>
                  <a:srgbClr val="888888"/>
                </a:solidFill>
              </a:defRPr>
            </a:lvl7pPr>
            <a:lvl8pPr indent="-228600" lvl="7" marL="3657600" algn="l">
              <a:lnSpc>
                <a:spcPct val="90000"/>
              </a:lnSpc>
              <a:spcBef>
                <a:spcPts val="2400"/>
              </a:spcBef>
              <a:spcAft>
                <a:spcPts val="0"/>
              </a:spcAft>
              <a:buClr>
                <a:srgbClr val="888888"/>
              </a:buClr>
              <a:buSzPts val="7680"/>
              <a:buNone/>
              <a:defRPr sz="7680">
                <a:solidFill>
                  <a:srgbClr val="888888"/>
                </a:solidFill>
              </a:defRPr>
            </a:lvl8pPr>
            <a:lvl9pPr indent="-228600" lvl="8" marL="4114800" algn="l">
              <a:lnSpc>
                <a:spcPct val="90000"/>
              </a:lnSpc>
              <a:spcBef>
                <a:spcPts val="2400"/>
              </a:spcBef>
              <a:spcAft>
                <a:spcPts val="0"/>
              </a:spcAft>
              <a:buClr>
                <a:srgbClr val="888888"/>
              </a:buClr>
              <a:buSzPts val="7680"/>
              <a:buNone/>
              <a:defRPr sz="7680">
                <a:solidFill>
                  <a:srgbClr val="888888"/>
                </a:solidFill>
              </a:defRPr>
            </a:lvl9pPr>
          </a:lstStyle>
          <a:p/>
        </p:txBody>
      </p:sp>
      <p:sp>
        <p:nvSpPr>
          <p:cNvPr id="30" name="Google Shape;30;p5"/>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30175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6" name="Google Shape;36;p6"/>
          <p:cNvSpPr txBox="1"/>
          <p:nvPr>
            <p:ph idx="2" type="body"/>
          </p:nvPr>
        </p:nvSpPr>
        <p:spPr>
          <a:xfrm>
            <a:off x="222199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7" name="Google Shape;37;p6"/>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3023237"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3023242" y="8069582"/>
            <a:ext cx="18568032"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3" name="Google Shape;43;p7"/>
          <p:cNvSpPr txBox="1"/>
          <p:nvPr>
            <p:ph idx="2" type="body"/>
          </p:nvPr>
        </p:nvSpPr>
        <p:spPr>
          <a:xfrm>
            <a:off x="3023242" y="12024360"/>
            <a:ext cx="18568032"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4" name="Google Shape;44;p7"/>
          <p:cNvSpPr txBox="1"/>
          <p:nvPr>
            <p:ph idx="3" type="body"/>
          </p:nvPr>
        </p:nvSpPr>
        <p:spPr>
          <a:xfrm>
            <a:off x="22219922" y="8069582"/>
            <a:ext cx="18659477"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5" name="Google Shape;45;p7"/>
          <p:cNvSpPr txBox="1"/>
          <p:nvPr>
            <p:ph idx="4" type="body"/>
          </p:nvPr>
        </p:nvSpPr>
        <p:spPr>
          <a:xfrm>
            <a:off x="22219922" y="12024360"/>
            <a:ext cx="18659477"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6" name="Google Shape;46;p7"/>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9"/>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18659477" y="4739647"/>
            <a:ext cx="22219920" cy="23393400"/>
          </a:xfrm>
          <a:prstGeom prst="rect">
            <a:avLst/>
          </a:prstGeom>
          <a:noFill/>
          <a:ln>
            <a:noFill/>
          </a:ln>
        </p:spPr>
        <p:txBody>
          <a:bodyPr anchorCtr="0" anchor="t" bIns="45700" lIns="91425" spcFirstLastPara="1" rIns="91425" wrap="square" tIns="45700">
            <a:norm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61" name="Google Shape;61;p10"/>
          <p:cNvSpPr txBox="1"/>
          <p:nvPr>
            <p:ph idx="2"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2" name="Google Shape;62;p10"/>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18659477" y="4739647"/>
            <a:ext cx="22219920" cy="23393400"/>
          </a:xfrm>
          <a:prstGeom prst="rect">
            <a:avLst/>
          </a:prstGeom>
          <a:noFill/>
          <a:ln>
            <a:noFill/>
          </a:ln>
        </p:spPr>
      </p:sp>
      <p:sp>
        <p:nvSpPr>
          <p:cNvPr id="68" name="Google Shape;68;p11"/>
          <p:cNvSpPr txBox="1"/>
          <p:nvPr>
            <p:ph idx="1"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9" name="Google Shape;69;p11"/>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258"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0" u="none" cap="none" strike="noStrike">
                <a:solidFill>
                  <a:srgbClr val="888888"/>
                </a:solidFill>
                <a:latin typeface="Calibri"/>
                <a:ea typeface="Calibri"/>
                <a:cs typeface="Calibri"/>
                <a:sym typeface="Calibri"/>
              </a:defRPr>
            </a:lvl1pPr>
            <a:lvl2pPr indent="0" lvl="1" marL="0" marR="0" rtl="0" algn="r">
              <a:spcBef>
                <a:spcPts val="0"/>
              </a:spcBef>
              <a:buNone/>
              <a:defRPr b="0" i="0" sz="5760" u="none" cap="none" strike="noStrike">
                <a:solidFill>
                  <a:srgbClr val="888888"/>
                </a:solidFill>
                <a:latin typeface="Calibri"/>
                <a:ea typeface="Calibri"/>
                <a:cs typeface="Calibri"/>
                <a:sym typeface="Calibri"/>
              </a:defRPr>
            </a:lvl2pPr>
            <a:lvl3pPr indent="0" lvl="2" marL="0" marR="0" rtl="0" algn="r">
              <a:spcBef>
                <a:spcPts val="0"/>
              </a:spcBef>
              <a:buNone/>
              <a:defRPr b="0" i="0" sz="5760" u="none" cap="none" strike="noStrike">
                <a:solidFill>
                  <a:srgbClr val="888888"/>
                </a:solidFill>
                <a:latin typeface="Calibri"/>
                <a:ea typeface="Calibri"/>
                <a:cs typeface="Calibri"/>
                <a:sym typeface="Calibri"/>
              </a:defRPr>
            </a:lvl3pPr>
            <a:lvl4pPr indent="0" lvl="3" marL="0" marR="0" rtl="0" algn="r">
              <a:spcBef>
                <a:spcPts val="0"/>
              </a:spcBef>
              <a:buNone/>
              <a:defRPr b="0" i="0" sz="5760" u="none" cap="none" strike="noStrike">
                <a:solidFill>
                  <a:srgbClr val="888888"/>
                </a:solidFill>
                <a:latin typeface="Calibri"/>
                <a:ea typeface="Calibri"/>
                <a:cs typeface="Calibri"/>
                <a:sym typeface="Calibri"/>
              </a:defRPr>
            </a:lvl4pPr>
            <a:lvl5pPr indent="0" lvl="4" marL="0" marR="0" rtl="0" algn="r">
              <a:spcBef>
                <a:spcPts val="0"/>
              </a:spcBef>
              <a:buNone/>
              <a:defRPr b="0" i="0" sz="5760" u="none" cap="none" strike="noStrike">
                <a:solidFill>
                  <a:srgbClr val="888888"/>
                </a:solidFill>
                <a:latin typeface="Calibri"/>
                <a:ea typeface="Calibri"/>
                <a:cs typeface="Calibri"/>
                <a:sym typeface="Calibri"/>
              </a:defRPr>
            </a:lvl5pPr>
            <a:lvl6pPr indent="0" lvl="5" marL="0" marR="0" rtl="0" algn="r">
              <a:spcBef>
                <a:spcPts val="0"/>
              </a:spcBef>
              <a:buNone/>
              <a:defRPr b="0" i="0" sz="5760" u="none" cap="none" strike="noStrike">
                <a:solidFill>
                  <a:srgbClr val="888888"/>
                </a:solidFill>
                <a:latin typeface="Calibri"/>
                <a:ea typeface="Calibri"/>
                <a:cs typeface="Calibri"/>
                <a:sym typeface="Calibri"/>
              </a:defRPr>
            </a:lvl6pPr>
            <a:lvl7pPr indent="0" lvl="6" marL="0" marR="0" rtl="0" algn="r">
              <a:spcBef>
                <a:spcPts val="0"/>
              </a:spcBef>
              <a:buNone/>
              <a:defRPr b="0" i="0" sz="5760" u="none" cap="none" strike="noStrike">
                <a:solidFill>
                  <a:srgbClr val="888888"/>
                </a:solidFill>
                <a:latin typeface="Calibri"/>
                <a:ea typeface="Calibri"/>
                <a:cs typeface="Calibri"/>
                <a:sym typeface="Calibri"/>
              </a:defRPr>
            </a:lvl7pPr>
            <a:lvl8pPr indent="0" lvl="7" marL="0" marR="0" rtl="0" algn="r">
              <a:spcBef>
                <a:spcPts val="0"/>
              </a:spcBef>
              <a:buNone/>
              <a:defRPr b="0" i="0" sz="5760" u="none" cap="none" strike="noStrike">
                <a:solidFill>
                  <a:srgbClr val="888888"/>
                </a:solidFill>
                <a:latin typeface="Calibri"/>
                <a:ea typeface="Calibri"/>
                <a:cs typeface="Calibri"/>
                <a:sym typeface="Calibri"/>
              </a:defRPr>
            </a:lvl8pPr>
            <a:lvl9pPr indent="0" lvl="8" marL="0" marR="0" rtl="0" algn="r">
              <a:spcBef>
                <a:spcPts val="0"/>
              </a:spcBef>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jpg"/><Relationship Id="rId11" Type="http://schemas.openxmlformats.org/officeDocument/2006/relationships/hyperlink" Target="https://t.co/y85KIbHilF" TargetMode="External"/><Relationship Id="rId10" Type="http://schemas.openxmlformats.org/officeDocument/2006/relationships/image" Target="../media/image7.jpg"/><Relationship Id="rId9"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descr="TextBox 2" id="89" name="Google Shape;89;p1"/>
          <p:cNvSpPr txBox="1"/>
          <p:nvPr/>
        </p:nvSpPr>
        <p:spPr>
          <a:xfrm>
            <a:off x="571000" y="7379000"/>
            <a:ext cx="10296600" cy="95124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i="0" lang="en-US" sz="3200" u="none" cap="none" strike="noStrike">
                <a:solidFill>
                  <a:srgbClr val="0033A0"/>
                </a:solidFill>
                <a:latin typeface="Arial"/>
                <a:ea typeface="Arial"/>
                <a:cs typeface="Arial"/>
                <a:sym typeface="Arial"/>
              </a:rPr>
              <a:t>INTRODUCTION</a:t>
            </a:r>
            <a:endParaRPr/>
          </a:p>
          <a:p>
            <a:pPr indent="0" lvl="0" marL="0" rtl="0" algn="l">
              <a:lnSpc>
                <a:spcPct val="120000"/>
              </a:lnSpc>
              <a:spcBef>
                <a:spcPts val="0"/>
              </a:spcBef>
              <a:spcAft>
                <a:spcPts val="0"/>
              </a:spcAft>
              <a:buClr>
                <a:schemeClr val="dk1"/>
              </a:buClr>
              <a:buSzPts val="1100"/>
              <a:buFont typeface="Arial"/>
              <a:buNone/>
            </a:pPr>
            <a:r>
              <a:t/>
            </a:r>
            <a:endParaRPr>
              <a:solidFill>
                <a:srgbClr val="0D0D0D"/>
              </a:solidFill>
              <a:highlight>
                <a:srgbClr val="FFFFFF"/>
              </a:highlight>
            </a:endParaRPr>
          </a:p>
          <a:p>
            <a:pPr indent="0" lvl="0" marL="0" rtl="0" algn="l">
              <a:lnSpc>
                <a:spcPct val="120000"/>
              </a:lnSpc>
              <a:spcBef>
                <a:spcPts val="0"/>
              </a:spcBef>
              <a:spcAft>
                <a:spcPts val="0"/>
              </a:spcAft>
              <a:buClr>
                <a:schemeClr val="dk1"/>
              </a:buClr>
              <a:buSzPts val="1100"/>
              <a:buFont typeface="Arial"/>
              <a:buNone/>
            </a:pPr>
            <a:r>
              <a:rPr lang="en-US" sz="3200">
                <a:solidFill>
                  <a:srgbClr val="0D0D0D"/>
                </a:solidFill>
                <a:highlight>
                  <a:srgbClr val="FFFFFF"/>
                </a:highlight>
              </a:rPr>
              <a:t>This project aims to enhance graduate student retention in STEM fields by implementing a transformative storytelling intervention. The interdisciplinary research team, collaborating with The Story Collider, will leverage Self Determination Theory to empower students in shaping their professional identity. By addressing challenges like imposter syndrome and underdeveloped professional identities, the intervention aims to improve program completion and facilitate STEM workforce transition. The study will also explore how personal storytelling impacts existing STEM stereotypes. Project outcomes will include study findings, best practices, and open-source storytelling curricula.</a:t>
            </a:r>
            <a:endParaRPr sz="3200">
              <a:solidFill>
                <a:srgbClr val="0D0D0D"/>
              </a:solidFill>
              <a:highlight>
                <a:srgbClr val="FFFFFF"/>
              </a:highlight>
            </a:endParaRPr>
          </a:p>
          <a:p>
            <a:pPr indent="0" lvl="0" marL="0" rtl="0" algn="l">
              <a:lnSpc>
                <a:spcPct val="100000"/>
              </a:lnSpc>
              <a:spcBef>
                <a:spcPts val="0"/>
              </a:spcBef>
              <a:spcAft>
                <a:spcPts val="0"/>
              </a:spcAft>
              <a:buNone/>
            </a:pPr>
            <a:r>
              <a:t/>
            </a:r>
            <a:endParaRPr sz="3200">
              <a:solidFill>
                <a:srgbClr val="0D0D0D"/>
              </a:solidFill>
              <a:highlight>
                <a:srgbClr val="FFFFFF"/>
              </a:highlight>
            </a:endParaRPr>
          </a:p>
          <a:p>
            <a:pPr indent="0" lvl="0" marL="0" marR="0" rtl="0" algn="l">
              <a:spcBef>
                <a:spcPts val="0"/>
              </a:spcBef>
              <a:spcAft>
                <a:spcPts val="0"/>
              </a:spcAft>
              <a:buNone/>
            </a:pPr>
            <a:r>
              <a:t/>
            </a:r>
            <a:endParaRPr b="1" i="0" sz="3200" u="none" cap="none" strike="noStrike">
              <a:solidFill>
                <a:srgbClr val="0033A0"/>
              </a:solidFill>
              <a:latin typeface="Arial"/>
              <a:ea typeface="Arial"/>
              <a:cs typeface="Arial"/>
              <a:sym typeface="Arial"/>
            </a:endParaRPr>
          </a:p>
        </p:txBody>
      </p:sp>
      <p:sp>
        <p:nvSpPr>
          <p:cNvPr descr="TextBox 6" id="90" name="Google Shape;90;p1"/>
          <p:cNvSpPr txBox="1"/>
          <p:nvPr/>
        </p:nvSpPr>
        <p:spPr>
          <a:xfrm>
            <a:off x="11809088" y="30710494"/>
            <a:ext cx="30735900" cy="12930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t/>
            </a:r>
            <a:endParaRPr b="1" i="0" sz="2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US" sz="2600" u="none" cap="none" strike="noStrike">
                <a:solidFill>
                  <a:schemeClr val="dk1"/>
                </a:solidFill>
                <a:latin typeface="Arial"/>
                <a:ea typeface="Arial"/>
                <a:cs typeface="Arial"/>
                <a:sym typeface="Arial"/>
              </a:rPr>
              <a:t>Acknowledgement</a:t>
            </a:r>
            <a:r>
              <a:rPr b="0" i="0" lang="en-US" sz="2600" u="none" cap="none" strike="noStrike">
                <a:solidFill>
                  <a:schemeClr val="dk1"/>
                </a:solidFill>
                <a:latin typeface="Arial"/>
                <a:ea typeface="Arial"/>
                <a:cs typeface="Arial"/>
                <a:sym typeface="Arial"/>
              </a:rPr>
              <a:t>: “This material is based upon work supported by the National Science Foundation under Grant </a:t>
            </a:r>
            <a:r>
              <a:rPr lang="en-US" sz="2600">
                <a:solidFill>
                  <a:schemeClr val="dk1"/>
                </a:solidFill>
              </a:rPr>
              <a:t>IGE:2325041.”</a:t>
            </a:r>
            <a:endParaRPr sz="2600"/>
          </a:p>
          <a:p>
            <a:pPr indent="0" lvl="0" marL="0" marR="0" rtl="0" algn="l">
              <a:spcBef>
                <a:spcPts val="0"/>
              </a:spcBef>
              <a:spcAft>
                <a:spcPts val="0"/>
              </a:spcAft>
              <a:buNone/>
            </a:pPr>
            <a:r>
              <a:rPr b="1" i="0" lang="en-US" sz="2600" u="none" cap="none" strike="noStrike">
                <a:solidFill>
                  <a:schemeClr val="dk1"/>
                </a:solidFill>
                <a:latin typeface="Arial"/>
                <a:ea typeface="Arial"/>
                <a:cs typeface="Arial"/>
                <a:sym typeface="Arial"/>
              </a:rPr>
              <a:t>Disclaimer</a:t>
            </a:r>
            <a:r>
              <a:rPr b="0" i="0" lang="en-US" sz="2600" u="none" cap="none" strike="noStrike">
                <a:solidFill>
                  <a:schemeClr val="dk1"/>
                </a:solidFill>
                <a:latin typeface="Arial"/>
                <a:ea typeface="Arial"/>
                <a:cs typeface="Arial"/>
                <a:sym typeface="Arial"/>
              </a:rPr>
              <a:t>: “Any opinions, findings, and conclusions or recommendations expressed in this material are those of the author(s) and do not necessarily reflect the views of the National Science Foundation.”</a:t>
            </a:r>
            <a:endParaRPr b="0" i="1" sz="2600" u="none" cap="none" strike="noStrike">
              <a:solidFill>
                <a:schemeClr val="dk1"/>
              </a:solidFill>
              <a:latin typeface="Arial"/>
              <a:ea typeface="Arial"/>
              <a:cs typeface="Arial"/>
              <a:sym typeface="Arial"/>
            </a:endParaRPr>
          </a:p>
        </p:txBody>
      </p:sp>
      <p:sp>
        <p:nvSpPr>
          <p:cNvPr descr="TextBox 21" id="91" name="Google Shape;91;p1"/>
          <p:cNvSpPr txBox="1"/>
          <p:nvPr/>
        </p:nvSpPr>
        <p:spPr>
          <a:xfrm>
            <a:off x="1512422" y="4716610"/>
            <a:ext cx="10296600" cy="1939500"/>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i="0" lang="en-US" sz="4000" u="none" cap="none" strike="noStrike">
                <a:solidFill>
                  <a:srgbClr val="000000"/>
                </a:solidFill>
                <a:latin typeface="Arial"/>
                <a:ea typeface="Arial"/>
                <a:cs typeface="Arial"/>
                <a:sym typeface="Arial"/>
              </a:rPr>
              <a:t>Krishna Pakala</a:t>
            </a:r>
            <a:r>
              <a:rPr b="0" i="0" lang="en-US" sz="4000" u="none" cap="none" strike="noStrike">
                <a:solidFill>
                  <a:srgbClr val="000000"/>
                </a:solidFill>
                <a:latin typeface="Arial"/>
                <a:ea typeface="Arial"/>
                <a:cs typeface="Arial"/>
                <a:sym typeface="Arial"/>
              </a:rPr>
              <a:t> </a:t>
            </a:r>
            <a:endParaRPr/>
          </a:p>
          <a:p>
            <a:pPr indent="0" lvl="0" marL="0" marR="0" rtl="0" algn="l">
              <a:spcBef>
                <a:spcPts val="0"/>
              </a:spcBef>
              <a:spcAft>
                <a:spcPts val="0"/>
              </a:spcAft>
              <a:buNone/>
            </a:pPr>
            <a:r>
              <a:rPr lang="en-US" sz="4000"/>
              <a:t>Angela Minichiello, </a:t>
            </a:r>
            <a:r>
              <a:rPr b="0" i="0" lang="en-US" sz="4000" u="none" cap="none" strike="noStrike">
                <a:solidFill>
                  <a:srgbClr val="000000"/>
                </a:solidFill>
                <a:latin typeface="Arial"/>
                <a:ea typeface="Arial"/>
                <a:cs typeface="Arial"/>
                <a:sym typeface="Arial"/>
              </a:rPr>
              <a:t>Eric Jankowski,                 Anne Hamby and Jelena Pokimica</a:t>
            </a:r>
            <a:endParaRPr/>
          </a:p>
        </p:txBody>
      </p:sp>
      <p:sp>
        <p:nvSpPr>
          <p:cNvPr descr="Graphic 18" id="92" name="Google Shape;92;p1"/>
          <p:cNvSpPr/>
          <p:nvPr/>
        </p:nvSpPr>
        <p:spPr>
          <a:xfrm>
            <a:off x="703016" y="5373030"/>
            <a:ext cx="449347" cy="453816"/>
          </a:xfrm>
          <a:custGeom>
            <a:rect b="b" l="l" r="r" t="t"/>
            <a:pathLst>
              <a:path extrusionOk="0" h="21600" w="21106">
                <a:moveTo>
                  <a:pt x="19855" y="14132"/>
                </a:moveTo>
                <a:cubicBezTo>
                  <a:pt x="18357" y="11554"/>
                  <a:pt x="15748" y="11311"/>
                  <a:pt x="15748" y="11311"/>
                </a:cubicBezTo>
                <a:lnTo>
                  <a:pt x="13549" y="11311"/>
                </a:lnTo>
                <a:cubicBezTo>
                  <a:pt x="12655" y="11822"/>
                  <a:pt x="11640" y="12138"/>
                  <a:pt x="10529" y="12138"/>
                </a:cubicBezTo>
                <a:cubicBezTo>
                  <a:pt x="9417" y="12138"/>
                  <a:pt x="8403" y="11846"/>
                  <a:pt x="7509" y="11311"/>
                </a:cubicBezTo>
                <a:lnTo>
                  <a:pt x="5310" y="11311"/>
                </a:lnTo>
                <a:cubicBezTo>
                  <a:pt x="5310" y="11311"/>
                  <a:pt x="2701" y="11554"/>
                  <a:pt x="1203" y="14132"/>
                </a:cubicBezTo>
                <a:cubicBezTo>
                  <a:pt x="-247" y="16711"/>
                  <a:pt x="19" y="19289"/>
                  <a:pt x="19" y="19289"/>
                </a:cubicBezTo>
                <a:cubicBezTo>
                  <a:pt x="19" y="19289"/>
                  <a:pt x="2314" y="21600"/>
                  <a:pt x="10577" y="21600"/>
                </a:cubicBezTo>
                <a:cubicBezTo>
                  <a:pt x="18840" y="21600"/>
                  <a:pt x="21087" y="19289"/>
                  <a:pt x="21087" y="19289"/>
                </a:cubicBezTo>
                <a:cubicBezTo>
                  <a:pt x="21087" y="19289"/>
                  <a:pt x="21353" y="16711"/>
                  <a:pt x="19855" y="14132"/>
                </a:cubicBezTo>
                <a:close/>
                <a:moveTo>
                  <a:pt x="10553" y="9924"/>
                </a:moveTo>
                <a:cubicBezTo>
                  <a:pt x="13283" y="9924"/>
                  <a:pt x="15482" y="7711"/>
                  <a:pt x="15482" y="4962"/>
                </a:cubicBezTo>
                <a:cubicBezTo>
                  <a:pt x="15482" y="2214"/>
                  <a:pt x="13283" y="0"/>
                  <a:pt x="10553" y="0"/>
                </a:cubicBezTo>
                <a:cubicBezTo>
                  <a:pt x="7823" y="0"/>
                  <a:pt x="5624" y="2238"/>
                  <a:pt x="5624" y="4962"/>
                </a:cubicBezTo>
                <a:cubicBezTo>
                  <a:pt x="5624" y="7711"/>
                  <a:pt x="7823" y="9924"/>
                  <a:pt x="10553" y="9924"/>
                </a:cubicBezTo>
                <a:close/>
              </a:path>
            </a:pathLst>
          </a:custGeom>
          <a:solidFill>
            <a:srgbClr val="808080"/>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258" u="none" cap="none" strike="noStrike">
              <a:solidFill>
                <a:srgbClr val="000000"/>
              </a:solidFill>
              <a:latin typeface="Calibri"/>
              <a:ea typeface="Calibri"/>
              <a:cs typeface="Calibri"/>
              <a:sym typeface="Calibri"/>
            </a:endParaRPr>
          </a:p>
        </p:txBody>
      </p:sp>
      <p:pic>
        <p:nvPicPr>
          <p:cNvPr descr="Diagram&#10;&#10;Description automatically generated" id="93" name="Google Shape;93;p1"/>
          <p:cNvPicPr preferRelativeResize="0"/>
          <p:nvPr/>
        </p:nvPicPr>
        <p:blipFill rotWithShape="1">
          <a:blip r:embed="rId3">
            <a:alphaModFix/>
          </a:blip>
          <a:srcRect b="0" l="0" r="0" t="0"/>
          <a:stretch/>
        </p:blipFill>
        <p:spPr>
          <a:xfrm>
            <a:off x="13118749" y="20405500"/>
            <a:ext cx="26474702" cy="10571579"/>
          </a:xfrm>
          <a:prstGeom prst="rect">
            <a:avLst/>
          </a:prstGeom>
          <a:noFill/>
          <a:ln>
            <a:noFill/>
          </a:ln>
        </p:spPr>
      </p:pic>
      <p:sp>
        <p:nvSpPr>
          <p:cNvPr id="94" name="Google Shape;94;p1"/>
          <p:cNvSpPr txBox="1"/>
          <p:nvPr/>
        </p:nvSpPr>
        <p:spPr>
          <a:xfrm>
            <a:off x="1152347" y="1036776"/>
            <a:ext cx="41392800" cy="357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7800">
                <a:solidFill>
                  <a:srgbClr val="0033A0"/>
                </a:solidFill>
              </a:rPr>
              <a:t>Empowering STEM Voices: A Storytelling Approach to Enhancing Professional Identity and Belonging in Graduate Education</a:t>
            </a:r>
            <a:endParaRPr b="1" i="1" sz="7800">
              <a:solidFill>
                <a:srgbClr val="0033A0"/>
              </a:solidFill>
              <a:latin typeface="Arial"/>
              <a:ea typeface="Arial"/>
              <a:cs typeface="Arial"/>
              <a:sym typeface="Arial"/>
            </a:endParaRPr>
          </a:p>
          <a:p>
            <a:pPr indent="0" lvl="0" marL="0" marR="0" rtl="0" algn="ctr">
              <a:spcBef>
                <a:spcPts val="0"/>
              </a:spcBef>
              <a:spcAft>
                <a:spcPts val="0"/>
              </a:spcAft>
              <a:buNone/>
            </a:pPr>
            <a:r>
              <a:t/>
            </a:r>
            <a:endParaRPr sz="7058">
              <a:solidFill>
                <a:schemeClr val="dk1"/>
              </a:solidFill>
              <a:latin typeface="Calibri"/>
              <a:ea typeface="Calibri"/>
              <a:cs typeface="Calibri"/>
              <a:sym typeface="Calibri"/>
            </a:endParaRPr>
          </a:p>
        </p:txBody>
      </p:sp>
      <p:sp>
        <p:nvSpPr>
          <p:cNvPr id="95" name="Google Shape;95;p1"/>
          <p:cNvSpPr txBox="1"/>
          <p:nvPr/>
        </p:nvSpPr>
        <p:spPr>
          <a:xfrm>
            <a:off x="11201525" y="4889609"/>
            <a:ext cx="31269900" cy="23580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3200">
                <a:solidFill>
                  <a:srgbClr val="0033A0"/>
                </a:solidFill>
              </a:rPr>
              <a:t>During the 3-year project, we will use a design-based research approach to design and iteratively implement, assess, and refine the intervention over three annual cycles. We will collect and analyze mixed methods (i.e., quantitative and qualitative) data, including participants’ stories, focus group interviews, and self-report measures related to professional identity, sense of belonging, and impostor phenomenon. We will also survey event attendees to identify the professional identities of other students in the audience and examine how hearing student stories affects stereotypes people hold about STEM professionals. </a:t>
            </a:r>
            <a:endParaRPr b="1" sz="3200">
              <a:solidFill>
                <a:srgbClr val="0033A0"/>
              </a:solidFill>
            </a:endParaRPr>
          </a:p>
        </p:txBody>
      </p:sp>
      <p:pic>
        <p:nvPicPr>
          <p:cNvPr id="96" name="Google Shape;96;p1"/>
          <p:cNvPicPr preferRelativeResize="0"/>
          <p:nvPr/>
        </p:nvPicPr>
        <p:blipFill>
          <a:blip r:embed="rId4">
            <a:alphaModFix/>
          </a:blip>
          <a:stretch>
            <a:fillRect/>
          </a:stretch>
        </p:blipFill>
        <p:spPr>
          <a:xfrm>
            <a:off x="12204349" y="7150400"/>
            <a:ext cx="6509701" cy="6509701"/>
          </a:xfrm>
          <a:prstGeom prst="rect">
            <a:avLst/>
          </a:prstGeom>
          <a:noFill/>
          <a:ln>
            <a:noFill/>
          </a:ln>
        </p:spPr>
      </p:pic>
      <p:pic>
        <p:nvPicPr>
          <p:cNvPr id="97" name="Google Shape;97;p1"/>
          <p:cNvPicPr preferRelativeResize="0"/>
          <p:nvPr/>
        </p:nvPicPr>
        <p:blipFill>
          <a:blip r:embed="rId5">
            <a:alphaModFix/>
          </a:blip>
          <a:stretch>
            <a:fillRect/>
          </a:stretch>
        </p:blipFill>
        <p:spPr>
          <a:xfrm>
            <a:off x="21753650" y="7164725"/>
            <a:ext cx="6915899" cy="6915899"/>
          </a:xfrm>
          <a:prstGeom prst="rect">
            <a:avLst/>
          </a:prstGeom>
          <a:noFill/>
          <a:ln>
            <a:noFill/>
          </a:ln>
        </p:spPr>
      </p:pic>
      <p:pic>
        <p:nvPicPr>
          <p:cNvPr id="98" name="Google Shape;98;p1"/>
          <p:cNvPicPr preferRelativeResize="0"/>
          <p:nvPr/>
        </p:nvPicPr>
        <p:blipFill>
          <a:blip r:embed="rId6">
            <a:alphaModFix/>
          </a:blip>
          <a:stretch>
            <a:fillRect/>
          </a:stretch>
        </p:blipFill>
        <p:spPr>
          <a:xfrm>
            <a:off x="33213497" y="7354338"/>
            <a:ext cx="6084101" cy="6084101"/>
          </a:xfrm>
          <a:prstGeom prst="rect">
            <a:avLst/>
          </a:prstGeom>
          <a:noFill/>
          <a:ln>
            <a:noFill/>
          </a:ln>
        </p:spPr>
      </p:pic>
      <p:sp>
        <p:nvSpPr>
          <p:cNvPr id="99" name="Google Shape;99;p1"/>
          <p:cNvSpPr txBox="1"/>
          <p:nvPr/>
        </p:nvSpPr>
        <p:spPr>
          <a:xfrm rot="-5399842">
            <a:off x="9785146" y="10207934"/>
            <a:ext cx="6509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200">
                <a:solidFill>
                  <a:srgbClr val="F26528"/>
                </a:solidFill>
              </a:rPr>
              <a:t>Professional Identity</a:t>
            </a:r>
            <a:endParaRPr sz="3200"/>
          </a:p>
        </p:txBody>
      </p:sp>
      <p:sp>
        <p:nvSpPr>
          <p:cNvPr id="100" name="Google Shape;100;p1"/>
          <p:cNvSpPr txBox="1"/>
          <p:nvPr/>
        </p:nvSpPr>
        <p:spPr>
          <a:xfrm>
            <a:off x="22159838" y="7672925"/>
            <a:ext cx="6509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200">
                <a:solidFill>
                  <a:srgbClr val="F26528"/>
                </a:solidFill>
              </a:rPr>
              <a:t>Sense of Belonging</a:t>
            </a:r>
            <a:endParaRPr sz="3200"/>
          </a:p>
        </p:txBody>
      </p:sp>
      <p:sp>
        <p:nvSpPr>
          <p:cNvPr id="101" name="Google Shape;101;p1"/>
          <p:cNvSpPr txBox="1"/>
          <p:nvPr/>
        </p:nvSpPr>
        <p:spPr>
          <a:xfrm rot="-5400000">
            <a:off x="36055200" y="10092738"/>
            <a:ext cx="6915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200">
                <a:solidFill>
                  <a:srgbClr val="F26528"/>
                </a:solidFill>
              </a:rPr>
              <a:t>Impostor </a:t>
            </a:r>
            <a:r>
              <a:rPr b="1" lang="en-US" sz="3200">
                <a:solidFill>
                  <a:srgbClr val="F26528"/>
                </a:solidFill>
              </a:rPr>
              <a:t>Phenomenon</a:t>
            </a:r>
            <a:endParaRPr sz="3200"/>
          </a:p>
        </p:txBody>
      </p:sp>
      <p:pic>
        <p:nvPicPr>
          <p:cNvPr id="102" name="Google Shape;102;p1"/>
          <p:cNvPicPr preferRelativeResize="0"/>
          <p:nvPr/>
        </p:nvPicPr>
        <p:blipFill>
          <a:blip r:embed="rId7">
            <a:alphaModFix/>
          </a:blip>
          <a:stretch>
            <a:fillRect/>
          </a:stretch>
        </p:blipFill>
        <p:spPr>
          <a:xfrm>
            <a:off x="703025" y="16311552"/>
            <a:ext cx="7471340" cy="4979650"/>
          </a:xfrm>
          <a:prstGeom prst="rect">
            <a:avLst/>
          </a:prstGeom>
          <a:noFill/>
          <a:ln>
            <a:noFill/>
          </a:ln>
        </p:spPr>
      </p:pic>
      <p:pic>
        <p:nvPicPr>
          <p:cNvPr id="103" name="Google Shape;103;p1"/>
          <p:cNvPicPr preferRelativeResize="0"/>
          <p:nvPr/>
        </p:nvPicPr>
        <p:blipFill>
          <a:blip r:embed="rId8">
            <a:alphaModFix/>
          </a:blip>
          <a:stretch>
            <a:fillRect/>
          </a:stretch>
        </p:blipFill>
        <p:spPr>
          <a:xfrm>
            <a:off x="4970225" y="20329298"/>
            <a:ext cx="6084101" cy="4055050"/>
          </a:xfrm>
          <a:prstGeom prst="rect">
            <a:avLst/>
          </a:prstGeom>
          <a:noFill/>
          <a:ln>
            <a:noFill/>
          </a:ln>
        </p:spPr>
      </p:pic>
      <p:pic>
        <p:nvPicPr>
          <p:cNvPr id="104" name="Google Shape;104;p1"/>
          <p:cNvPicPr preferRelativeResize="0"/>
          <p:nvPr/>
        </p:nvPicPr>
        <p:blipFill>
          <a:blip r:embed="rId9">
            <a:alphaModFix/>
          </a:blip>
          <a:stretch>
            <a:fillRect/>
          </a:stretch>
        </p:blipFill>
        <p:spPr>
          <a:xfrm>
            <a:off x="6787125" y="15459377"/>
            <a:ext cx="4203116" cy="2801400"/>
          </a:xfrm>
          <a:prstGeom prst="rect">
            <a:avLst/>
          </a:prstGeom>
          <a:noFill/>
          <a:ln>
            <a:noFill/>
          </a:ln>
        </p:spPr>
      </p:pic>
      <p:pic>
        <p:nvPicPr>
          <p:cNvPr id="105" name="Google Shape;105;p1"/>
          <p:cNvPicPr preferRelativeResize="0"/>
          <p:nvPr/>
        </p:nvPicPr>
        <p:blipFill>
          <a:blip r:embed="rId10">
            <a:alphaModFix/>
          </a:blip>
          <a:stretch>
            <a:fillRect/>
          </a:stretch>
        </p:blipFill>
        <p:spPr>
          <a:xfrm>
            <a:off x="919723" y="21052913"/>
            <a:ext cx="4203126" cy="2801407"/>
          </a:xfrm>
          <a:prstGeom prst="rect">
            <a:avLst/>
          </a:prstGeom>
          <a:noFill/>
          <a:ln>
            <a:noFill/>
          </a:ln>
        </p:spPr>
      </p:pic>
      <p:sp>
        <p:nvSpPr>
          <p:cNvPr id="106" name="Google Shape;106;p1"/>
          <p:cNvSpPr txBox="1"/>
          <p:nvPr/>
        </p:nvSpPr>
        <p:spPr>
          <a:xfrm>
            <a:off x="703025" y="24355625"/>
            <a:ext cx="10498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000">
                <a:solidFill>
                  <a:srgbClr val="0F1419"/>
                </a:solidFill>
                <a:highlight>
                  <a:srgbClr val="FFFFFF"/>
                </a:highlight>
              </a:rPr>
              <a:t>Our team impacted 50 STEM graduate students recently on Feb 5 and 6, 2024. Through storytelling coaching, students delved into themes of discovery, fitting in, and overcoming doubt in STEM. </a:t>
            </a:r>
            <a:r>
              <a:rPr lang="en-US" sz="2000">
                <a:solidFill>
                  <a:srgbClr val="0F1419"/>
                </a:solidFill>
                <a:highlight>
                  <a:srgbClr val="FFFFFF"/>
                </a:highlight>
                <a:uFill>
                  <a:noFill/>
                </a:uFill>
                <a:hlinkClick r:id="rId11">
                  <a:extLst>
                    <a:ext uri="{A12FA001-AC4F-418D-AE19-62706E023703}">
                      <ahyp:hlinkClr val="tx"/>
                    </a:ext>
                  </a:extLst>
                </a:hlinkClick>
              </a:rPr>
              <a:t>https://boi.st/3PKCiYR</a:t>
            </a:r>
            <a:endParaRPr sz="2000">
              <a:solidFill>
                <a:schemeClr val="dk1"/>
              </a:solidFill>
              <a:latin typeface="Calibri"/>
              <a:ea typeface="Calibri"/>
              <a:cs typeface="Calibri"/>
              <a:sym typeface="Calibri"/>
            </a:endParaRPr>
          </a:p>
        </p:txBody>
      </p:sp>
      <p:sp>
        <p:nvSpPr>
          <p:cNvPr id="107" name="Google Shape;107;p1"/>
          <p:cNvSpPr txBox="1"/>
          <p:nvPr/>
        </p:nvSpPr>
        <p:spPr>
          <a:xfrm>
            <a:off x="637000" y="24977900"/>
            <a:ext cx="10498500" cy="732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rgbClr val="0D0D0D"/>
              </a:solidFill>
              <a:highlight>
                <a:srgbClr val="FFFFFF"/>
              </a:highlight>
            </a:endParaRPr>
          </a:p>
          <a:p>
            <a:pPr indent="-393700" lvl="0" marL="457200" rtl="0" algn="l">
              <a:spcBef>
                <a:spcPts val="0"/>
              </a:spcBef>
              <a:spcAft>
                <a:spcPts val="0"/>
              </a:spcAft>
              <a:buClr>
                <a:srgbClr val="0D0D0D"/>
              </a:buClr>
              <a:buSzPts val="2600"/>
              <a:buChar char="●"/>
            </a:pPr>
            <a:r>
              <a:rPr lang="en-US" sz="2600">
                <a:solidFill>
                  <a:srgbClr val="0D0D0D"/>
                </a:solidFill>
                <a:highlight>
                  <a:srgbClr val="FFFFFF"/>
                </a:highlight>
              </a:rPr>
              <a:t>Feedback from 48 participants revealed a strong likelihood of recommendation, with 54% very likely and 38% likely to recommend. Only 6% were somewhat likely, and 2% somewhat unlikely to recommend. </a:t>
            </a:r>
            <a:endParaRPr sz="2600">
              <a:solidFill>
                <a:srgbClr val="0D0D0D"/>
              </a:solidFill>
              <a:highlight>
                <a:srgbClr val="FFFFFF"/>
              </a:highlight>
            </a:endParaRPr>
          </a:p>
          <a:p>
            <a:pPr indent="0" lvl="0" marL="0" rtl="0" algn="l">
              <a:spcBef>
                <a:spcPts val="0"/>
              </a:spcBef>
              <a:spcAft>
                <a:spcPts val="0"/>
              </a:spcAft>
              <a:buNone/>
            </a:pPr>
            <a:r>
              <a:t/>
            </a:r>
            <a:endParaRPr sz="1000">
              <a:solidFill>
                <a:srgbClr val="0D0D0D"/>
              </a:solidFill>
              <a:highlight>
                <a:srgbClr val="FFFFFF"/>
              </a:highlight>
            </a:endParaRPr>
          </a:p>
          <a:p>
            <a:pPr indent="-393700" lvl="0" marL="457200" rtl="0" algn="l">
              <a:spcBef>
                <a:spcPts val="0"/>
              </a:spcBef>
              <a:spcAft>
                <a:spcPts val="0"/>
              </a:spcAft>
              <a:buClr>
                <a:srgbClr val="0D0D0D"/>
              </a:buClr>
              <a:buSzPts val="2600"/>
              <a:buChar char="●"/>
            </a:pPr>
            <a:r>
              <a:rPr lang="en-US" sz="2600">
                <a:solidFill>
                  <a:srgbClr val="0D0D0D"/>
                </a:solidFill>
                <a:highlight>
                  <a:srgbClr val="FFFFFF"/>
                </a:highlight>
              </a:rPr>
              <a:t>They particularly appreciated the group sharing aspect, expressing anticipation in refining their stories. Positive feedback extended to the art of storytelling techniques, especially integrating stories into scientific talks, and praise for the workbook featuring story arc graphs.</a:t>
            </a:r>
            <a:endParaRPr sz="2600">
              <a:solidFill>
                <a:srgbClr val="0D0D0D"/>
              </a:solidFill>
              <a:highlight>
                <a:srgbClr val="FFFFFF"/>
              </a:highlight>
            </a:endParaRPr>
          </a:p>
          <a:p>
            <a:pPr indent="0" lvl="0" marL="0" rtl="0" algn="l">
              <a:spcBef>
                <a:spcPts val="0"/>
              </a:spcBef>
              <a:spcAft>
                <a:spcPts val="0"/>
              </a:spcAft>
              <a:buNone/>
            </a:pPr>
            <a:r>
              <a:t/>
            </a:r>
            <a:endParaRPr sz="1000">
              <a:solidFill>
                <a:srgbClr val="0D0D0D"/>
              </a:solidFill>
              <a:highlight>
                <a:srgbClr val="FFFFFF"/>
              </a:highlight>
            </a:endParaRPr>
          </a:p>
          <a:p>
            <a:pPr indent="-393700" lvl="0" marL="457200" rtl="0" algn="l">
              <a:spcBef>
                <a:spcPts val="0"/>
              </a:spcBef>
              <a:spcAft>
                <a:spcPts val="0"/>
              </a:spcAft>
              <a:buClr>
                <a:srgbClr val="0D0D0D"/>
              </a:buClr>
              <a:buSzPts val="2600"/>
              <a:buChar char="●"/>
            </a:pPr>
            <a:r>
              <a:rPr lang="en-US" sz="2600">
                <a:solidFill>
                  <a:srgbClr val="0D0D0D"/>
                </a:solidFill>
                <a:highlight>
                  <a:srgbClr val="FFFFFF"/>
                </a:highlight>
              </a:rPr>
              <a:t>The practical and interactive nature of the workshop, along with opportunities to practice concepts in groups, received favorable remarks. Additional highlights included the incorporation of research papers, peer-to-peer interaction, small group story refinement, and the dynamic workshop structure. Examples, snacks, breaks, and interactive sessions with different partners were also noted as positive aspects. </a:t>
            </a:r>
            <a:endParaRPr sz="2600">
              <a:solidFill>
                <a:srgbClr val="0D0D0D"/>
              </a:solidFill>
              <a:highlight>
                <a:srgbClr val="FFFFFF"/>
              </a:highlight>
            </a:endParaRPr>
          </a:p>
        </p:txBody>
      </p:sp>
      <p:sp>
        <p:nvSpPr>
          <p:cNvPr id="108" name="Google Shape;108;p1"/>
          <p:cNvSpPr txBox="1"/>
          <p:nvPr/>
        </p:nvSpPr>
        <p:spPr>
          <a:xfrm>
            <a:off x="12666650" y="13185238"/>
            <a:ext cx="27378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Font typeface="Arial"/>
              <a:buNone/>
            </a:pPr>
            <a:r>
              <a:t/>
            </a:r>
            <a:endParaRPr b="1" sz="2600">
              <a:solidFill>
                <a:srgbClr val="0033A0"/>
              </a:solidFill>
            </a:endParaRPr>
          </a:p>
          <a:p>
            <a:pPr indent="0" lvl="0" marL="0" rtl="0" algn="ctr">
              <a:lnSpc>
                <a:spcPct val="120000"/>
              </a:lnSpc>
              <a:spcBef>
                <a:spcPts val="0"/>
              </a:spcBef>
              <a:spcAft>
                <a:spcPts val="0"/>
              </a:spcAft>
              <a:buClr>
                <a:schemeClr val="dk1"/>
              </a:buClr>
              <a:buSzPts val="1100"/>
              <a:buFont typeface="Arial"/>
              <a:buNone/>
            </a:pPr>
            <a:r>
              <a:rPr b="1" lang="en-US" sz="3200">
                <a:solidFill>
                  <a:srgbClr val="0033A0"/>
                </a:solidFill>
              </a:rPr>
              <a:t>Workshop on storytelling exploration</a:t>
            </a:r>
            <a:endParaRPr b="1" sz="3200">
              <a:solidFill>
                <a:srgbClr val="0033A0"/>
              </a:solidFill>
            </a:endParaRPr>
          </a:p>
          <a:p>
            <a:pPr indent="0" lvl="0" marL="0" rtl="0" algn="ctr">
              <a:lnSpc>
                <a:spcPct val="120000"/>
              </a:lnSpc>
              <a:spcBef>
                <a:spcPts val="0"/>
              </a:spcBef>
              <a:spcAft>
                <a:spcPts val="0"/>
              </a:spcAft>
              <a:buClr>
                <a:schemeClr val="dk1"/>
              </a:buClr>
              <a:buSzPts val="1100"/>
              <a:buFont typeface="Arial"/>
              <a:buNone/>
            </a:pPr>
            <a:r>
              <a:rPr b="1" lang="en-US" sz="3200">
                <a:solidFill>
                  <a:srgbClr val="0033A0"/>
                </a:solidFill>
              </a:rPr>
              <a:t>brainstorm personal events —&gt; consequences —&gt; character and identity —&gt; narrative arcs —&gt; integration of science into narratives</a:t>
            </a:r>
            <a:endParaRPr b="1" sz="3200">
              <a:solidFill>
                <a:srgbClr val="0033A0"/>
              </a:solidFill>
            </a:endParaRPr>
          </a:p>
          <a:p>
            <a:pPr indent="0" lvl="0" marL="0" rtl="0" algn="ctr">
              <a:lnSpc>
                <a:spcPct val="120000"/>
              </a:lnSpc>
              <a:spcBef>
                <a:spcPts val="0"/>
              </a:spcBef>
              <a:spcAft>
                <a:spcPts val="0"/>
              </a:spcAft>
              <a:buClr>
                <a:schemeClr val="dk1"/>
              </a:buClr>
              <a:buSzPts val="1100"/>
              <a:buFont typeface="Arial"/>
              <a:buNone/>
            </a:pPr>
            <a:r>
              <a:rPr b="1" lang="en-US" sz="3200">
                <a:solidFill>
                  <a:srgbClr val="0033A0"/>
                </a:solidFill>
              </a:rPr>
              <a:t> —&gt; practicing with partners —&gt; impactful </a:t>
            </a:r>
            <a:r>
              <a:rPr b="1" lang="en-US" sz="3200">
                <a:solidFill>
                  <a:srgbClr val="0033A0"/>
                </a:solidFill>
              </a:rPr>
              <a:t>beginnings</a:t>
            </a:r>
            <a:r>
              <a:rPr b="1" lang="en-US" sz="3200">
                <a:solidFill>
                  <a:srgbClr val="0033A0"/>
                </a:solidFill>
              </a:rPr>
              <a:t> and endings</a:t>
            </a:r>
            <a:endParaRPr b="1" sz="2600">
              <a:solidFill>
                <a:srgbClr val="0033A0"/>
              </a:solidFill>
            </a:endParaRPr>
          </a:p>
        </p:txBody>
      </p:sp>
      <p:sp>
        <p:nvSpPr>
          <p:cNvPr id="109" name="Google Shape;109;p1"/>
          <p:cNvSpPr txBox="1"/>
          <p:nvPr/>
        </p:nvSpPr>
        <p:spPr>
          <a:xfrm>
            <a:off x="11732900" y="15590325"/>
            <a:ext cx="30735900" cy="4722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Font typeface="Arial"/>
              <a:buNone/>
            </a:pPr>
            <a:r>
              <a:rPr b="1" lang="en-US" sz="3200">
                <a:solidFill>
                  <a:srgbClr val="F26528"/>
                </a:solidFill>
              </a:rPr>
              <a:t>We will use a mixed method approach to answer three project research questions.</a:t>
            </a:r>
            <a:endParaRPr b="1" sz="3200">
              <a:solidFill>
                <a:srgbClr val="F26528"/>
              </a:solidFill>
            </a:endParaRPr>
          </a:p>
          <a:p>
            <a:pPr indent="0" lvl="0" marL="0" marR="0" rtl="0" algn="l">
              <a:lnSpc>
                <a:spcPct val="120000"/>
              </a:lnSpc>
              <a:spcBef>
                <a:spcPts val="0"/>
              </a:spcBef>
              <a:spcAft>
                <a:spcPts val="0"/>
              </a:spcAft>
              <a:buClr>
                <a:srgbClr val="000000"/>
              </a:buClr>
              <a:buFont typeface="Arial"/>
              <a:buNone/>
            </a:pPr>
            <a:r>
              <a:rPr b="1" lang="en-US" sz="3200">
                <a:solidFill>
                  <a:srgbClr val="F26528"/>
                </a:solidFill>
              </a:rPr>
              <a:t>(1)   What are the thematic and structural characteristics of personal narratives that students write about their experiences in STEM graduate education? (Qualitative)</a:t>
            </a:r>
            <a:endParaRPr b="1" sz="3200">
              <a:solidFill>
                <a:srgbClr val="F26528"/>
              </a:solidFill>
            </a:endParaRPr>
          </a:p>
          <a:p>
            <a:pPr indent="0" lvl="0" marL="0" marR="0" rtl="0" algn="l">
              <a:lnSpc>
                <a:spcPct val="120000"/>
              </a:lnSpc>
              <a:spcBef>
                <a:spcPts val="0"/>
              </a:spcBef>
              <a:spcAft>
                <a:spcPts val="0"/>
              </a:spcAft>
              <a:buClr>
                <a:srgbClr val="000000"/>
              </a:buClr>
              <a:buFont typeface="Arial"/>
              <a:buNone/>
            </a:pPr>
            <a:r>
              <a:rPr b="1" lang="en-US" sz="3200">
                <a:solidFill>
                  <a:srgbClr val="F26528"/>
                </a:solidFill>
              </a:rPr>
              <a:t>(2)   How does the development and performance of each student’s personal narrative about experiences in STEM graduate education each relate to (a) professional identity, (b) sense of belonging in the graduate program, and (c) feelings of being an impostor? (Quantitative)</a:t>
            </a:r>
            <a:endParaRPr b="1" sz="3200">
              <a:solidFill>
                <a:srgbClr val="F26528"/>
              </a:solidFill>
            </a:endParaRPr>
          </a:p>
          <a:p>
            <a:pPr indent="0" lvl="0" marL="0" marR="0" rtl="0" algn="l">
              <a:lnSpc>
                <a:spcPct val="120000"/>
              </a:lnSpc>
              <a:spcBef>
                <a:spcPts val="0"/>
              </a:spcBef>
              <a:spcAft>
                <a:spcPts val="0"/>
              </a:spcAft>
              <a:buNone/>
            </a:pPr>
            <a:r>
              <a:rPr b="1" lang="en-US" sz="3200">
                <a:solidFill>
                  <a:srgbClr val="F26528"/>
                </a:solidFill>
              </a:rPr>
              <a:t>(3)   How do the thematic and structural characteristics of personal narratives that students write about their experiences in STEM graduate education relate to (a) professional identity, </a:t>
            </a:r>
            <a:endParaRPr b="1" sz="3200">
              <a:solidFill>
                <a:srgbClr val="F26528"/>
              </a:solidFill>
            </a:endParaRPr>
          </a:p>
          <a:p>
            <a:pPr indent="0" lvl="0" marL="0" marR="0" rtl="0" algn="l">
              <a:lnSpc>
                <a:spcPct val="120000"/>
              </a:lnSpc>
              <a:spcBef>
                <a:spcPts val="0"/>
              </a:spcBef>
              <a:spcAft>
                <a:spcPts val="0"/>
              </a:spcAft>
              <a:buNone/>
            </a:pPr>
            <a:r>
              <a:rPr b="1" lang="en-US" sz="3200">
                <a:solidFill>
                  <a:srgbClr val="F26528"/>
                </a:solidFill>
              </a:rPr>
              <a:t>(b) sense of belonging in their graduate program, and (c) feelings of being an impostor? (Mixed)</a:t>
            </a:r>
            <a:endParaRPr b="1" sz="3200">
              <a:solidFill>
                <a:srgbClr val="0033A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2019-03-06T20:11:22Z</dcterms:created>
  <dc:creator>Microsoft Office User</dc:creator>
</cp:coreProperties>
</file>