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embeddedFontLst>
    <p:embeddedFont>
      <p:font typeface="Helvetica Neue" panose="020B060402020202020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592">
          <p15:clr>
            <a:srgbClr val="747775"/>
          </p15:clr>
        </p15:guide>
        <p15:guide id="2" pos="280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109" autoAdjust="0"/>
  </p:normalViewPr>
  <p:slideViewPr>
    <p:cSldViewPr snapToGrid="0">
      <p:cViewPr varScale="1">
        <p:scale>
          <a:sx n="50" d="100"/>
          <a:sy n="50" d="100"/>
        </p:scale>
        <p:origin x="1188" y="44"/>
      </p:cViewPr>
      <p:guideLst>
        <p:guide orient="horz" pos="2592"/>
        <p:guide pos="28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Elise</a:t>
            </a:r>
            <a:endParaRPr/>
          </a:p>
        </p:txBody>
      </p:sp>
      <p:sp>
        <p:nvSpPr>
          <p:cNvPr id="82" name="Google Shape;82;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f9d4f7c242_2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Adam</a:t>
            </a:r>
            <a:endParaRPr/>
          </a:p>
          <a:p>
            <a:pPr marL="0" lvl="0" indent="0" algn="l" rtl="0">
              <a:lnSpc>
                <a:spcPct val="100000"/>
              </a:lnSpc>
              <a:spcBef>
                <a:spcPts val="0"/>
              </a:spcBef>
              <a:spcAft>
                <a:spcPts val="0"/>
              </a:spcAft>
              <a:buSzPts val="1100"/>
              <a:buNone/>
            </a:pPr>
            <a:r>
              <a:rPr lang="en-US"/>
              <a:t>Science communication programs remain rare in the US, despite the importance of this training and student interest in the topic. More often you find ad-hoc workshops, bootcamps, or competitions like the 3 minute thesis. To increase access to graduate-level stem communication training, we created a series of asynchronous, online mini-courses, as this type of content is easily scaled and shareable to other institutions. </a:t>
            </a:r>
            <a:endParaRPr/>
          </a:p>
        </p:txBody>
      </p:sp>
      <p:sp>
        <p:nvSpPr>
          <p:cNvPr id="89" name="Google Shape;89;g3f9d4f7c242_2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f9d4f7c242_2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Elise</a:t>
            </a:r>
            <a:endParaRPr/>
          </a:p>
        </p:txBody>
      </p:sp>
      <p:sp>
        <p:nvSpPr>
          <p:cNvPr id="100" name="Google Shape;100;g3f9d4f7c242_2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f9d6b90ec4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400"/>
              <a:t>Elise</a:t>
            </a:r>
            <a:endParaRPr sz="1400">
              <a:solidFill>
                <a:schemeClr val="dk1"/>
              </a:solidFill>
            </a:endParaRPr>
          </a:p>
          <a:p>
            <a:pPr marL="0" lvl="0" indent="0" algn="l" rtl="0">
              <a:lnSpc>
                <a:spcPct val="100000"/>
              </a:lnSpc>
              <a:spcBef>
                <a:spcPts val="0"/>
              </a:spcBef>
              <a:spcAft>
                <a:spcPts val="0"/>
              </a:spcAft>
              <a:buSzPts val="1100"/>
              <a:buNone/>
            </a:pPr>
            <a:endParaRPr/>
          </a:p>
        </p:txBody>
      </p:sp>
      <p:sp>
        <p:nvSpPr>
          <p:cNvPr id="106" name="Google Shape;106;g3f9d6b90ec4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f9bc9f91a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Elise</a:t>
            </a:r>
            <a:endParaRPr dirty="0"/>
          </a:p>
          <a:p>
            <a:pPr marL="0" lvl="0" indent="0" algn="l" rtl="0">
              <a:lnSpc>
                <a:spcPct val="100000"/>
              </a:lnSpc>
              <a:spcBef>
                <a:spcPts val="0"/>
              </a:spcBef>
              <a:spcAft>
                <a:spcPts val="0"/>
              </a:spcAft>
              <a:buSzPts val="1100"/>
              <a:buNone/>
            </a:pPr>
            <a:r>
              <a:rPr lang="en-US" dirty="0"/>
              <a:t>To answer these questions, we designed a series of noncredit training courses, each paced over 4 weeks. The short courses were delivered asynchronously in our LMS. Half of our students started their training in a Cognitive Science of Communication course. The other half began in a more generic science of communication course. The students were then put into different sections of the remaining 5 courses, which spanned the academic year.</a:t>
            </a:r>
            <a:endParaRPr dirty="0"/>
          </a:p>
        </p:txBody>
      </p:sp>
      <p:sp>
        <p:nvSpPr>
          <p:cNvPr id="112" name="Google Shape;112;g3f9bc9f91a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44c967b047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Adam</a:t>
            </a:r>
            <a:endParaRPr/>
          </a:p>
          <a:p>
            <a:pPr marL="0" lvl="0" indent="0" algn="l" rtl="0">
              <a:lnSpc>
                <a:spcPct val="100000"/>
              </a:lnSpc>
              <a:spcBef>
                <a:spcPts val="0"/>
              </a:spcBef>
              <a:spcAft>
                <a:spcPts val="0"/>
              </a:spcAft>
              <a:buSzPts val="1100"/>
              <a:buNone/>
            </a:pPr>
            <a:r>
              <a:rPr lang="en-US"/>
              <a:t>Name of modules and final product</a:t>
            </a:r>
            <a:endParaRPr/>
          </a:p>
        </p:txBody>
      </p:sp>
      <p:sp>
        <p:nvSpPr>
          <p:cNvPr id="135" name="Google Shape;135;g344c967b047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44c967b047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Adam</a:t>
            </a:r>
            <a:endParaRPr/>
          </a:p>
          <a:p>
            <a:pPr marL="0" lvl="0" indent="0" algn="l" rtl="0">
              <a:lnSpc>
                <a:spcPct val="100000"/>
              </a:lnSpc>
              <a:spcBef>
                <a:spcPts val="0"/>
              </a:spcBef>
              <a:spcAft>
                <a:spcPts val="0"/>
              </a:spcAft>
              <a:buSzPts val="1100"/>
              <a:buNone/>
            </a:pPr>
            <a:r>
              <a:rPr lang="en-US"/>
              <a:t>In addition to several synchronous, topical workshops, we offered 2 showcase events. In one students had the opportunity to present a short lightning talk to industry representatives. In the other students engaged in roundtable discussions with community members, nonprofit representatives, and city officials. </a:t>
            </a:r>
            <a:endParaRPr/>
          </a:p>
        </p:txBody>
      </p:sp>
      <p:sp>
        <p:nvSpPr>
          <p:cNvPr id="146" name="Google Shape;146;g344c967b047_0_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f88430a4d1_27_2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Elise</a:t>
            </a:r>
            <a:endParaRPr/>
          </a:p>
          <a:p>
            <a:pPr marL="0" lvl="0" indent="0" algn="l" rtl="0">
              <a:lnSpc>
                <a:spcPct val="100000"/>
              </a:lnSpc>
              <a:spcBef>
                <a:spcPts val="0"/>
              </a:spcBef>
              <a:spcAft>
                <a:spcPts val="0"/>
              </a:spcAft>
              <a:buSzPts val="1100"/>
              <a:buNone/>
            </a:pPr>
            <a:r>
              <a:rPr lang="en-US"/>
              <a:t>We ran the program for 2 years, yielding a final cohort of 53 graduate students. Our students came from a variety of STEM disciplines.</a:t>
            </a:r>
            <a:endParaRPr/>
          </a:p>
        </p:txBody>
      </p:sp>
      <p:sp>
        <p:nvSpPr>
          <p:cNvPr id="153" name="Google Shape;153;g3f88430a4d1_27_27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a2271732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Elise</a:t>
            </a:r>
            <a:endParaRPr dirty="0"/>
          </a:p>
          <a:p>
            <a:pPr marL="0" lvl="0" indent="0" algn="l" rtl="0">
              <a:lnSpc>
                <a:spcPct val="100000"/>
              </a:lnSpc>
              <a:spcBef>
                <a:spcPts val="0"/>
              </a:spcBef>
              <a:spcAft>
                <a:spcPts val="0"/>
              </a:spcAft>
              <a:buSzPts val="1100"/>
              <a:buNone/>
            </a:pPr>
            <a:r>
              <a:rPr lang="en-US" dirty="0"/>
              <a:t>We surveyed our participants to ask how they rated their confidence and ability levels before and after training. These are preliminary findings. We see strong increases in students’ self-perceived confidence in communicating STEM topics for the public and their perceived STEM communication abilities. We see some interactions between 2 groups and training, but we don’t see an overall clear difference between the students who started in the cognitive science course versus those who did not. We still need to dig into these data more rigorously.</a:t>
            </a:r>
            <a:endParaRPr dirty="0"/>
          </a:p>
        </p:txBody>
      </p:sp>
      <p:sp>
        <p:nvSpPr>
          <p:cNvPr id="161" name="Google Shape;161;g3fa2271732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725858297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Elise</a:t>
            </a:r>
          </a:p>
          <a:p>
            <a:pPr marL="0" lvl="0" indent="0" algn="l" rtl="0">
              <a:lnSpc>
                <a:spcPct val="100000"/>
              </a:lnSpc>
              <a:spcBef>
                <a:spcPts val="0"/>
              </a:spcBef>
              <a:spcAft>
                <a:spcPts val="0"/>
              </a:spcAft>
              <a:buSzPts val="1100"/>
              <a:buNone/>
            </a:pPr>
            <a:r>
              <a:rPr lang="en-US" dirty="0"/>
              <a:t>Students were overall very positive in their view of the training quality, and rated the workload </a:t>
            </a:r>
            <a:r>
              <a:rPr lang="en-US"/>
              <a:t>as moderate.</a:t>
            </a:r>
            <a:endParaRPr/>
          </a:p>
        </p:txBody>
      </p:sp>
      <p:sp>
        <p:nvSpPr>
          <p:cNvPr id="172" name="Google Shape;172;g3725858297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44c967b047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Adam</a:t>
            </a:r>
            <a:br>
              <a:rPr lang="en-US" dirty="0"/>
            </a:br>
            <a:r>
              <a:rPr lang="en-US" dirty="0"/>
              <a:t>Quotes from student participants. Many students recognized that this training will be helpful as they enter the job market.</a:t>
            </a:r>
            <a:endParaRPr dirty="0"/>
          </a:p>
        </p:txBody>
      </p:sp>
      <p:sp>
        <p:nvSpPr>
          <p:cNvPr id="179" name="Google Shape;179;g344c967b047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44c967b047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Adam</a:t>
            </a:r>
            <a:br>
              <a:rPr lang="en-US" dirty="0"/>
            </a:br>
            <a:r>
              <a:rPr lang="en-US" dirty="0"/>
              <a:t>We hired faculty raters to review and rate students’ final products from each short course. The products were rated on a scale of 1 (novice) to 5 (exemplary). For all modules, students met expectations (ratings of 3). This was encouraging to see that in the context of an asynchronous short course, students were able to apply what they learned to these often-unfamiliar communication genres in effective ways.</a:t>
            </a:r>
            <a:endParaRPr dirty="0"/>
          </a:p>
        </p:txBody>
      </p:sp>
      <p:sp>
        <p:nvSpPr>
          <p:cNvPr id="187" name="Google Shape;187;g344c967b04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f9d6b90ec4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Elise</a:t>
            </a:r>
            <a:endParaRPr/>
          </a:p>
        </p:txBody>
      </p:sp>
      <p:sp>
        <p:nvSpPr>
          <p:cNvPr id="195" name="Google Shape;195;g3f9d6b90ec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f847fcc931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Adam</a:t>
            </a:r>
            <a:endParaRPr/>
          </a:p>
          <a:p>
            <a:pPr marL="0" lvl="0" indent="0" algn="l" rtl="0">
              <a:lnSpc>
                <a:spcPct val="100000"/>
              </a:lnSpc>
              <a:spcBef>
                <a:spcPts val="0"/>
              </a:spcBef>
              <a:spcAft>
                <a:spcPts val="0"/>
              </a:spcAft>
              <a:buSzPts val="1100"/>
              <a:buNone/>
            </a:pPr>
            <a:r>
              <a:rPr lang="en-US"/>
              <a:t>Website created for long term sustainability and dissemination.</a:t>
            </a:r>
            <a:endParaRPr/>
          </a:p>
        </p:txBody>
      </p:sp>
      <p:sp>
        <p:nvSpPr>
          <p:cNvPr id="201" name="Google Shape;201;g3f847fcc93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hyperlink" Target="https://sandeepr.com/" TargetMode="External"/><Relationship Id="rId3" Type="http://schemas.openxmlformats.org/officeDocument/2006/relationships/image" Target="../media/image1.jpg"/><Relationship Id="rId7" Type="http://schemas.openxmlformats.org/officeDocument/2006/relationships/hyperlink" Target="https://tommcnamarasciencestudios.co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www.linkedin.com/in/gaborzsuppan" TargetMode="External"/><Relationship Id="rId5" Type="http://schemas.openxmlformats.org/officeDocument/2006/relationships/hyperlink" Target="https://www.angelachen.org/" TargetMode="External"/><Relationship Id="rId4" Type="http://schemas.openxmlformats.org/officeDocument/2006/relationships/hyperlink" Target="https://psych.charlotte.edu/markant-doug/" TargetMode="External"/><Relationship Id="rId9" Type="http://schemas.openxmlformats.org/officeDocument/2006/relationships/hyperlink" Target="https://thinkingispower.com/abou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gi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hyperlink" Target="https://igehub.org/project/applying-cognitive-theories-of-learning-to-improve-graduate-training-in-stem-communication/" TargetMode="External"/><Relationship Id="rId4" Type="http://schemas.openxmlformats.org/officeDocument/2006/relationships/hyperlink" Target="https://stem-comm.github.io/stem-comm-port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482850" y="545600"/>
            <a:ext cx="8897100" cy="2734800"/>
          </a:xfrm>
          <a:prstGeom prst="rect">
            <a:avLst/>
          </a:prstGeom>
          <a:noFill/>
          <a:ln>
            <a:noFill/>
          </a:ln>
        </p:spPr>
        <p:txBody>
          <a:bodyPr spcFirstLastPara="1" wrap="square" lIns="91425" tIns="45700" rIns="91425" bIns="45700" anchor="b" anchorCtr="0">
            <a:normAutofit/>
          </a:bodyPr>
          <a:lstStyle/>
          <a:p>
            <a:pPr marL="0" lvl="0" indent="0" algn="l" rtl="0">
              <a:lnSpc>
                <a:spcPct val="115000"/>
              </a:lnSpc>
              <a:spcBef>
                <a:spcPts val="0"/>
              </a:spcBef>
              <a:spcAft>
                <a:spcPts val="0"/>
              </a:spcAft>
              <a:buClr>
                <a:schemeClr val="dk1"/>
              </a:buClr>
              <a:buSzPts val="1100"/>
              <a:buFont typeface="Arial"/>
              <a:buNone/>
            </a:pPr>
            <a:r>
              <a:rPr lang="en-US" sz="4256" i="1">
                <a:latin typeface="Arial"/>
                <a:ea typeface="Arial"/>
                <a:cs typeface="Arial"/>
                <a:sym typeface="Arial"/>
              </a:rPr>
              <a:t>Applying Cognitive Theories of </a:t>
            </a:r>
            <a:endParaRPr sz="4256" i="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4256" i="1">
                <a:latin typeface="Arial"/>
                <a:ea typeface="Arial"/>
                <a:cs typeface="Arial"/>
                <a:sym typeface="Arial"/>
              </a:rPr>
              <a:t>Learning to Improve Graduate </a:t>
            </a:r>
            <a:endParaRPr sz="4256" i="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4256" i="1">
                <a:latin typeface="Arial"/>
                <a:ea typeface="Arial"/>
                <a:cs typeface="Arial"/>
                <a:sym typeface="Arial"/>
              </a:rPr>
              <a:t>Training in STEM Communication</a:t>
            </a:r>
            <a:endParaRPr sz="4711" b="1">
              <a:latin typeface="Arial"/>
              <a:ea typeface="Arial"/>
              <a:cs typeface="Arial"/>
              <a:sym typeface="Arial"/>
            </a:endParaRPr>
          </a:p>
        </p:txBody>
      </p:sp>
      <p:sp>
        <p:nvSpPr>
          <p:cNvPr id="85" name="Google Shape;85;p13"/>
          <p:cNvSpPr txBox="1"/>
          <p:nvPr/>
        </p:nvSpPr>
        <p:spPr>
          <a:xfrm>
            <a:off x="482850" y="6075175"/>
            <a:ext cx="2803200" cy="51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Font typeface="Arial"/>
              <a:buNone/>
            </a:pPr>
            <a:r>
              <a:rPr lang="en-US" sz="1800">
                <a:solidFill>
                  <a:schemeClr val="dk1"/>
                </a:solidFill>
                <a:latin typeface="Calibri"/>
                <a:ea typeface="Calibri"/>
                <a:cs typeface="Calibri"/>
                <a:sym typeface="Calibri"/>
              </a:rPr>
              <a:t>NSF IGE Award #2325453</a:t>
            </a:r>
            <a:endParaRPr sz="1800">
              <a:solidFill>
                <a:schemeClr val="dk1"/>
              </a:solidFill>
              <a:latin typeface="Calibri"/>
              <a:ea typeface="Calibri"/>
              <a:cs typeface="Calibri"/>
              <a:sym typeface="Calibri"/>
            </a:endParaRPr>
          </a:p>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86" name="Google Shape;86;p13"/>
          <p:cNvSpPr txBox="1"/>
          <p:nvPr/>
        </p:nvSpPr>
        <p:spPr>
          <a:xfrm>
            <a:off x="482850" y="3785300"/>
            <a:ext cx="7527300" cy="103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chemeClr val="dk1"/>
                </a:solidFill>
                <a:latin typeface="Calibri"/>
                <a:ea typeface="Calibri"/>
                <a:cs typeface="Calibri"/>
                <a:sym typeface="Calibri"/>
              </a:rPr>
              <a:t>Elise Demeter (PI) &amp; Adam Reitzel (Co-PI)</a:t>
            </a:r>
            <a:endParaRPr sz="2800">
              <a:solidFill>
                <a:schemeClr val="dk1"/>
              </a:solidFill>
              <a:latin typeface="Calibri"/>
              <a:ea typeface="Calibri"/>
              <a:cs typeface="Calibri"/>
              <a:sym typeface="Calibri"/>
            </a:endParaRPr>
          </a:p>
          <a:p>
            <a:pPr marL="0" lvl="0" indent="0" algn="l" rtl="0">
              <a:spcBef>
                <a:spcPts val="0"/>
              </a:spcBef>
              <a:spcAft>
                <a:spcPts val="0"/>
              </a:spcAft>
              <a:buNone/>
            </a:pPr>
            <a:r>
              <a:rPr lang="en-US" sz="2800">
                <a:solidFill>
                  <a:schemeClr val="dk1"/>
                </a:solidFill>
                <a:latin typeface="Calibri"/>
                <a:ea typeface="Calibri"/>
                <a:cs typeface="Calibri"/>
                <a:sym typeface="Calibri"/>
              </a:rPr>
              <a:t>UNC Charlotte</a:t>
            </a:r>
            <a:endParaRPr sz="2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sp>
        <p:nvSpPr>
          <p:cNvPr id="91" name="Google Shape;91;p14"/>
          <p:cNvSpPr txBox="1"/>
          <p:nvPr/>
        </p:nvSpPr>
        <p:spPr>
          <a:xfrm>
            <a:off x="571500" y="4836350"/>
            <a:ext cx="3983700" cy="43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rgbClr val="000000"/>
                </a:solidFill>
                <a:latin typeface="Calibri"/>
                <a:ea typeface="Calibri"/>
                <a:cs typeface="Calibri"/>
                <a:sym typeface="Calibri"/>
              </a:rPr>
              <a:t>Source: Global Network for Science Communication</a:t>
            </a:r>
            <a:endParaRPr sz="1200">
              <a:solidFill>
                <a:srgbClr val="000000"/>
              </a:solidFill>
              <a:latin typeface="Calibri"/>
              <a:ea typeface="Calibri"/>
              <a:cs typeface="Calibri"/>
              <a:sym typeface="Calibri"/>
            </a:endParaRPr>
          </a:p>
        </p:txBody>
      </p:sp>
      <p:pic>
        <p:nvPicPr>
          <p:cNvPr id="92" name="Google Shape;92;p14"/>
          <p:cNvPicPr preferRelativeResize="0"/>
          <p:nvPr/>
        </p:nvPicPr>
        <p:blipFill>
          <a:blip r:embed="rId4">
            <a:alphaModFix/>
          </a:blip>
          <a:stretch>
            <a:fillRect/>
          </a:stretch>
        </p:blipFill>
        <p:spPr>
          <a:xfrm>
            <a:off x="571500" y="1880924"/>
            <a:ext cx="5687876" cy="2955425"/>
          </a:xfrm>
          <a:prstGeom prst="rect">
            <a:avLst/>
          </a:prstGeom>
          <a:noFill/>
          <a:ln>
            <a:noFill/>
          </a:ln>
        </p:spPr>
      </p:pic>
      <p:pic>
        <p:nvPicPr>
          <p:cNvPr id="93" name="Google Shape;93;p14"/>
          <p:cNvPicPr preferRelativeResize="0"/>
          <p:nvPr/>
        </p:nvPicPr>
        <p:blipFill>
          <a:blip r:embed="rId5">
            <a:alphaModFix/>
          </a:blip>
          <a:stretch>
            <a:fillRect/>
          </a:stretch>
        </p:blipFill>
        <p:spPr>
          <a:xfrm>
            <a:off x="6265171" y="1880927"/>
            <a:ext cx="1895475" cy="1333500"/>
          </a:xfrm>
          <a:prstGeom prst="rect">
            <a:avLst/>
          </a:prstGeom>
          <a:noFill/>
          <a:ln>
            <a:noFill/>
          </a:ln>
        </p:spPr>
      </p:pic>
      <p:sp>
        <p:nvSpPr>
          <p:cNvPr id="94" name="Google Shape;94;p14"/>
          <p:cNvSpPr txBox="1"/>
          <p:nvPr/>
        </p:nvSpPr>
        <p:spPr>
          <a:xfrm>
            <a:off x="571500" y="5190575"/>
            <a:ext cx="6671700" cy="15624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000000"/>
              </a:buClr>
              <a:buSzPts val="2100"/>
              <a:buFont typeface="Calibri"/>
              <a:buChar char="●"/>
            </a:pPr>
            <a:r>
              <a:rPr lang="en-US" sz="2100">
                <a:solidFill>
                  <a:srgbClr val="000000"/>
                </a:solidFill>
                <a:latin typeface="Calibri"/>
                <a:ea typeface="Calibri"/>
                <a:cs typeface="Calibri"/>
                <a:sym typeface="Calibri"/>
              </a:rPr>
              <a:t>14-26 Sci Comm Programs in the United States</a:t>
            </a:r>
            <a:endParaRPr sz="2100">
              <a:solidFill>
                <a:srgbClr val="000000"/>
              </a:solidFill>
              <a:latin typeface="Calibri"/>
              <a:ea typeface="Calibri"/>
              <a:cs typeface="Calibri"/>
              <a:sym typeface="Calibri"/>
            </a:endParaRPr>
          </a:p>
          <a:p>
            <a:pPr marL="457200" lvl="0" indent="-361950" algn="l" rtl="0">
              <a:spcBef>
                <a:spcPts val="0"/>
              </a:spcBef>
              <a:spcAft>
                <a:spcPts val="0"/>
              </a:spcAft>
              <a:buClr>
                <a:srgbClr val="000000"/>
              </a:buClr>
              <a:buSzPts val="2100"/>
              <a:buFont typeface="Calibri"/>
              <a:buChar char="●"/>
            </a:pPr>
            <a:r>
              <a:rPr lang="en-US" sz="2100">
                <a:solidFill>
                  <a:srgbClr val="000000"/>
                </a:solidFill>
                <a:latin typeface="Calibri"/>
                <a:ea typeface="Calibri"/>
                <a:cs typeface="Calibri"/>
                <a:sym typeface="Calibri"/>
              </a:rPr>
              <a:t>Most are certificates or Bachelor’s degrees</a:t>
            </a:r>
            <a:endParaRPr sz="2100">
              <a:solidFill>
                <a:srgbClr val="000000"/>
              </a:solidFill>
              <a:latin typeface="Calibri"/>
              <a:ea typeface="Calibri"/>
              <a:cs typeface="Calibri"/>
              <a:sym typeface="Calibri"/>
            </a:endParaRPr>
          </a:p>
          <a:p>
            <a:pPr marL="457200" lvl="0" indent="-361950" algn="l" rtl="0">
              <a:spcBef>
                <a:spcPts val="0"/>
              </a:spcBef>
              <a:spcAft>
                <a:spcPts val="0"/>
              </a:spcAft>
              <a:buSzPts val="2100"/>
              <a:buFont typeface="Calibri"/>
              <a:buChar char="●"/>
            </a:pPr>
            <a:r>
              <a:rPr lang="en-US" sz="2100">
                <a:latin typeface="Calibri"/>
                <a:ea typeface="Calibri"/>
                <a:cs typeface="Calibri"/>
                <a:sym typeface="Calibri"/>
              </a:rPr>
              <a:t>More places offer limited opportunities (workshops, bootcamps, 3MT competitions)</a:t>
            </a:r>
            <a:endParaRPr sz="2100">
              <a:latin typeface="Calibri"/>
              <a:ea typeface="Calibri"/>
              <a:cs typeface="Calibri"/>
              <a:sym typeface="Calibri"/>
            </a:endParaRPr>
          </a:p>
        </p:txBody>
      </p:sp>
      <p:sp>
        <p:nvSpPr>
          <p:cNvPr id="95" name="Google Shape;95;p14"/>
          <p:cNvSpPr txBox="1"/>
          <p:nvPr/>
        </p:nvSpPr>
        <p:spPr>
          <a:xfrm>
            <a:off x="571500" y="428625"/>
            <a:ext cx="9760500" cy="13545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Science Communication Programs Remain Rare</a:t>
            </a:r>
            <a:endParaRPr sz="4400" b="1">
              <a:solidFill>
                <a:srgbClr val="005035"/>
              </a:solidFill>
              <a:latin typeface="Arial"/>
              <a:ea typeface="Arial"/>
              <a:cs typeface="Arial"/>
              <a:sym typeface="Arial"/>
            </a:endParaRPr>
          </a:p>
        </p:txBody>
      </p:sp>
      <p:pic>
        <p:nvPicPr>
          <p:cNvPr id="96" name="Google Shape;96;p14"/>
          <p:cNvPicPr preferRelativeResize="0"/>
          <p:nvPr/>
        </p:nvPicPr>
        <p:blipFill>
          <a:blip r:embed="rId6">
            <a:alphaModFix/>
          </a:blip>
          <a:stretch>
            <a:fillRect/>
          </a:stretch>
        </p:blipFill>
        <p:spPr>
          <a:xfrm>
            <a:off x="8100987" y="2845475"/>
            <a:ext cx="4091023" cy="2726676"/>
          </a:xfrm>
          <a:prstGeom prst="rect">
            <a:avLst/>
          </a:prstGeom>
          <a:noFill/>
          <a:ln w="9525" cap="flat" cmpd="sng">
            <a:solidFill>
              <a:srgbClr val="44546A"/>
            </a:solidFill>
            <a:prstDash val="solid"/>
            <a:round/>
            <a:headEnd type="none" w="sm" len="sm"/>
            <a:tailEnd type="none" w="sm" len="sm"/>
          </a:ln>
        </p:spPr>
      </p:pic>
      <p:pic>
        <p:nvPicPr>
          <p:cNvPr id="97" name="Google Shape;97;p14"/>
          <p:cNvPicPr preferRelativeResize="0"/>
          <p:nvPr/>
        </p:nvPicPr>
        <p:blipFill>
          <a:blip r:embed="rId7">
            <a:alphaModFix/>
          </a:blip>
          <a:stretch>
            <a:fillRect/>
          </a:stretch>
        </p:blipFill>
        <p:spPr>
          <a:xfrm>
            <a:off x="8661388" y="5486687"/>
            <a:ext cx="3404252" cy="11003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15"/>
          <p:cNvSpPr txBox="1"/>
          <p:nvPr/>
        </p:nvSpPr>
        <p:spPr>
          <a:xfrm>
            <a:off x="571500" y="428625"/>
            <a:ext cx="67896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Hypothesis &amp; Rationale</a:t>
            </a:r>
            <a:endParaRPr sz="4400" b="1">
              <a:solidFill>
                <a:srgbClr val="005035"/>
              </a:solidFill>
              <a:latin typeface="Arial"/>
              <a:ea typeface="Arial"/>
              <a:cs typeface="Arial"/>
              <a:sym typeface="Arial"/>
            </a:endParaRPr>
          </a:p>
        </p:txBody>
      </p:sp>
      <p:sp>
        <p:nvSpPr>
          <p:cNvPr id="103" name="Google Shape;103;p15"/>
          <p:cNvSpPr txBox="1">
            <a:spLocks noGrp="1"/>
          </p:cNvSpPr>
          <p:nvPr>
            <p:ph type="body" idx="4294967295"/>
          </p:nvPr>
        </p:nvSpPr>
        <p:spPr>
          <a:xfrm>
            <a:off x="534675" y="1456982"/>
            <a:ext cx="9511800" cy="47838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700">
                <a:highlight>
                  <a:schemeClr val="lt1"/>
                </a:highlight>
                <a:latin typeface="Arial"/>
                <a:ea typeface="Arial"/>
                <a:cs typeface="Arial"/>
                <a:sym typeface="Arial"/>
              </a:rPr>
              <a:t>We hypothesized grounding our curriculum in </a:t>
            </a:r>
            <a:r>
              <a:rPr lang="en-US" sz="2700" b="1">
                <a:highlight>
                  <a:schemeClr val="lt1"/>
                </a:highlight>
                <a:latin typeface="Arial"/>
                <a:ea typeface="Arial"/>
                <a:cs typeface="Arial"/>
                <a:sym typeface="Arial"/>
              </a:rPr>
              <a:t>cognitive science principles</a:t>
            </a:r>
            <a:r>
              <a:rPr lang="en-US" sz="2700">
                <a:highlight>
                  <a:schemeClr val="lt1"/>
                </a:highlight>
                <a:latin typeface="Arial"/>
                <a:ea typeface="Arial"/>
                <a:cs typeface="Arial"/>
                <a:sym typeface="Arial"/>
              </a:rPr>
              <a:t> would help make our students better STEM communicators. </a:t>
            </a:r>
            <a:endParaRPr sz="2700">
              <a:highlight>
                <a:schemeClr val="lt1"/>
              </a:highlight>
              <a:latin typeface="Arial"/>
              <a:ea typeface="Arial"/>
              <a:cs typeface="Arial"/>
              <a:sym typeface="Arial"/>
            </a:endParaRPr>
          </a:p>
          <a:p>
            <a:pPr marL="457200" lvl="0" indent="0" algn="l" rtl="0">
              <a:lnSpc>
                <a:spcPct val="100000"/>
              </a:lnSpc>
              <a:spcBef>
                <a:spcPts val="800"/>
              </a:spcBef>
              <a:spcAft>
                <a:spcPts val="0"/>
              </a:spcAft>
              <a:buNone/>
            </a:pPr>
            <a:endParaRPr sz="2300">
              <a:highlight>
                <a:schemeClr val="lt1"/>
              </a:highlight>
              <a:latin typeface="Arial"/>
              <a:ea typeface="Arial"/>
              <a:cs typeface="Arial"/>
              <a:sym typeface="Arial"/>
            </a:endParaRPr>
          </a:p>
          <a:p>
            <a:pPr marL="0" lvl="0" indent="0" algn="l" rtl="0">
              <a:lnSpc>
                <a:spcPct val="100000"/>
              </a:lnSpc>
              <a:spcBef>
                <a:spcPts val="800"/>
              </a:spcBef>
              <a:spcAft>
                <a:spcPts val="0"/>
              </a:spcAft>
              <a:buNone/>
            </a:pPr>
            <a:r>
              <a:rPr lang="en-US" sz="2700" i="1">
                <a:highlight>
                  <a:schemeClr val="lt1"/>
                </a:highlight>
                <a:latin typeface="Arial"/>
                <a:ea typeface="Arial"/>
                <a:cs typeface="Arial"/>
                <a:sym typeface="Arial"/>
              </a:rPr>
              <a:t>Why? </a:t>
            </a:r>
            <a:endParaRPr sz="2700" i="1">
              <a:highlight>
                <a:schemeClr val="lt1"/>
              </a:highlight>
              <a:latin typeface="Arial"/>
              <a:ea typeface="Arial"/>
              <a:cs typeface="Arial"/>
              <a:sym typeface="Arial"/>
            </a:endParaRPr>
          </a:p>
          <a:p>
            <a:pPr marL="457200" lvl="0" indent="0" algn="l" rtl="0">
              <a:lnSpc>
                <a:spcPct val="100000"/>
              </a:lnSpc>
              <a:spcBef>
                <a:spcPts val="800"/>
              </a:spcBef>
              <a:spcAft>
                <a:spcPts val="0"/>
              </a:spcAft>
              <a:buNone/>
            </a:pPr>
            <a:endParaRPr sz="2300">
              <a:highlight>
                <a:schemeClr val="lt1"/>
              </a:highlight>
              <a:latin typeface="Arial"/>
              <a:ea typeface="Arial"/>
              <a:cs typeface="Arial"/>
              <a:sym typeface="Arial"/>
            </a:endParaRPr>
          </a:p>
          <a:p>
            <a:pPr marL="0" lvl="0" indent="0" algn="l" rtl="0">
              <a:lnSpc>
                <a:spcPct val="100000"/>
              </a:lnSpc>
              <a:spcBef>
                <a:spcPts val="800"/>
              </a:spcBef>
              <a:spcAft>
                <a:spcPts val="800"/>
              </a:spcAft>
              <a:buNone/>
            </a:pPr>
            <a:r>
              <a:rPr lang="en-US" sz="2700">
                <a:highlight>
                  <a:schemeClr val="lt1"/>
                </a:highlight>
                <a:latin typeface="Arial"/>
                <a:ea typeface="Arial"/>
                <a:cs typeface="Arial"/>
                <a:sym typeface="Arial"/>
              </a:rPr>
              <a:t>Because it enables students to tailor their messaging</a:t>
            </a:r>
            <a:br>
              <a:rPr lang="en-US" sz="2700">
                <a:highlight>
                  <a:schemeClr val="lt1"/>
                </a:highlight>
                <a:latin typeface="Arial"/>
                <a:ea typeface="Arial"/>
                <a:cs typeface="Arial"/>
                <a:sym typeface="Arial"/>
              </a:rPr>
            </a:br>
            <a:r>
              <a:rPr lang="en-US" sz="2700">
                <a:highlight>
                  <a:schemeClr val="lt1"/>
                </a:highlight>
                <a:latin typeface="Arial"/>
                <a:ea typeface="Arial"/>
                <a:cs typeface="Arial"/>
                <a:sym typeface="Arial"/>
              </a:rPr>
              <a:t>to how people </a:t>
            </a:r>
            <a:r>
              <a:rPr lang="en-US" sz="2700" i="1">
                <a:highlight>
                  <a:schemeClr val="lt1"/>
                </a:highlight>
                <a:latin typeface="Arial"/>
                <a:ea typeface="Arial"/>
                <a:cs typeface="Arial"/>
                <a:sym typeface="Arial"/>
              </a:rPr>
              <a:t>actually </a:t>
            </a:r>
            <a:r>
              <a:rPr lang="en-US" sz="2700">
                <a:highlight>
                  <a:schemeClr val="lt1"/>
                </a:highlight>
                <a:latin typeface="Arial"/>
                <a:ea typeface="Arial"/>
                <a:cs typeface="Arial"/>
                <a:sym typeface="Arial"/>
              </a:rPr>
              <a:t>process, retain &amp; apply information. </a:t>
            </a:r>
            <a:endParaRPr sz="292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108" name="Google Shape;108;p16"/>
          <p:cNvSpPr txBox="1"/>
          <p:nvPr/>
        </p:nvSpPr>
        <p:spPr>
          <a:xfrm>
            <a:off x="571500" y="428625"/>
            <a:ext cx="85689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Research Questions</a:t>
            </a:r>
            <a:endParaRPr sz="4400" b="1">
              <a:solidFill>
                <a:srgbClr val="005035"/>
              </a:solidFill>
              <a:latin typeface="Arial"/>
              <a:ea typeface="Arial"/>
              <a:cs typeface="Arial"/>
              <a:sym typeface="Arial"/>
            </a:endParaRPr>
          </a:p>
        </p:txBody>
      </p:sp>
      <p:sp>
        <p:nvSpPr>
          <p:cNvPr id="109" name="Google Shape;109;p16"/>
          <p:cNvSpPr txBox="1">
            <a:spLocks noGrp="1"/>
          </p:cNvSpPr>
          <p:nvPr>
            <p:ph type="body" idx="4294967295"/>
          </p:nvPr>
        </p:nvSpPr>
        <p:spPr>
          <a:xfrm>
            <a:off x="534675" y="1456982"/>
            <a:ext cx="9511800" cy="4783800"/>
          </a:xfrm>
          <a:prstGeom prst="rect">
            <a:avLst/>
          </a:prstGeom>
        </p:spPr>
        <p:txBody>
          <a:bodyPr spcFirstLastPara="1" wrap="square" lIns="91425" tIns="45700" rIns="91425" bIns="45700" anchor="t" anchorCtr="0">
            <a:noAutofit/>
          </a:bodyPr>
          <a:lstStyle/>
          <a:p>
            <a:pPr marL="457200" lvl="0" indent="-368300" algn="l" rtl="0">
              <a:lnSpc>
                <a:spcPct val="100000"/>
              </a:lnSpc>
              <a:spcBef>
                <a:spcPts val="0"/>
              </a:spcBef>
              <a:spcAft>
                <a:spcPts val="0"/>
              </a:spcAft>
              <a:buSzPts val="2200"/>
              <a:buFont typeface="Arial"/>
              <a:buAutoNum type="arabicPeriod"/>
            </a:pPr>
            <a:r>
              <a:rPr lang="en-US" sz="2200" dirty="0">
                <a:highlight>
                  <a:schemeClr val="lt1"/>
                </a:highlight>
                <a:latin typeface="Arial"/>
                <a:ea typeface="Arial"/>
                <a:cs typeface="Arial"/>
                <a:sym typeface="Arial"/>
              </a:rPr>
              <a:t>How does grounding STEM communication training in cognitive science improve students’ learning and skill transfer?  </a:t>
            </a:r>
            <a:endParaRPr sz="2200" dirty="0">
              <a:highlight>
                <a:schemeClr val="lt1"/>
              </a:highlight>
              <a:latin typeface="Arial"/>
              <a:ea typeface="Arial"/>
              <a:cs typeface="Arial"/>
              <a:sym typeface="Arial"/>
            </a:endParaRPr>
          </a:p>
          <a:p>
            <a:pPr lvl="0" indent="-457200" algn="l" rtl="0">
              <a:lnSpc>
                <a:spcPct val="100000"/>
              </a:lnSpc>
              <a:spcBef>
                <a:spcPts val="800"/>
              </a:spcBef>
              <a:spcAft>
                <a:spcPts val="0"/>
              </a:spcAft>
              <a:buFont typeface="+mj-lt"/>
              <a:buAutoNum type="arabicPeriod"/>
            </a:pPr>
            <a:endParaRPr sz="2200" dirty="0">
              <a:highlight>
                <a:schemeClr val="lt1"/>
              </a:highlight>
              <a:latin typeface="Arial"/>
              <a:ea typeface="Arial"/>
              <a:cs typeface="Arial"/>
              <a:sym typeface="Arial"/>
            </a:endParaRPr>
          </a:p>
          <a:p>
            <a:pPr marL="457200" lvl="0" indent="-368300" algn="l" rtl="0">
              <a:lnSpc>
                <a:spcPct val="100000"/>
              </a:lnSpc>
              <a:spcBef>
                <a:spcPts val="800"/>
              </a:spcBef>
              <a:spcAft>
                <a:spcPts val="0"/>
              </a:spcAft>
              <a:buSzPts val="2200"/>
              <a:buFont typeface="Arial"/>
              <a:buAutoNum type="arabicPeriod"/>
            </a:pPr>
            <a:r>
              <a:rPr lang="en-US" sz="2200" dirty="0">
                <a:latin typeface="Arial"/>
                <a:ea typeface="Arial"/>
                <a:cs typeface="Arial"/>
                <a:sym typeface="Arial"/>
              </a:rPr>
              <a:t>What is the impact of expert-created, short‑course training on</a:t>
            </a:r>
            <a:r>
              <a:rPr lang="en-US" sz="2200" dirty="0">
                <a:highlight>
                  <a:schemeClr val="lt1"/>
                </a:highlight>
                <a:latin typeface="Arial"/>
                <a:ea typeface="Arial"/>
                <a:cs typeface="Arial"/>
                <a:sym typeface="Arial"/>
              </a:rPr>
              <a:t> students’ perceived STEM communication abilities &amp; confidence?</a:t>
            </a:r>
            <a:endParaRPr sz="2200" dirty="0">
              <a:highlight>
                <a:schemeClr val="lt1"/>
              </a:highlight>
              <a:latin typeface="Arial"/>
              <a:ea typeface="Arial"/>
              <a:cs typeface="Arial"/>
              <a:sym typeface="Arial"/>
            </a:endParaRPr>
          </a:p>
          <a:p>
            <a:pPr lvl="0" indent="-457200" algn="l" rtl="0">
              <a:lnSpc>
                <a:spcPct val="100000"/>
              </a:lnSpc>
              <a:spcBef>
                <a:spcPts val="800"/>
              </a:spcBef>
              <a:spcAft>
                <a:spcPts val="0"/>
              </a:spcAft>
              <a:buFont typeface="+mj-lt"/>
              <a:buAutoNum type="arabicPeriod"/>
            </a:pPr>
            <a:endParaRPr sz="2200" dirty="0">
              <a:highlight>
                <a:schemeClr val="lt1"/>
              </a:highlight>
              <a:latin typeface="Arial"/>
              <a:ea typeface="Arial"/>
              <a:cs typeface="Arial"/>
              <a:sym typeface="Arial"/>
            </a:endParaRPr>
          </a:p>
          <a:p>
            <a:pPr marL="457200" lvl="0" indent="-368300" algn="l" rtl="0">
              <a:lnSpc>
                <a:spcPct val="100000"/>
              </a:lnSpc>
              <a:spcBef>
                <a:spcPts val="800"/>
              </a:spcBef>
              <a:spcAft>
                <a:spcPts val="0"/>
              </a:spcAft>
              <a:buSzPts val="2200"/>
              <a:buFont typeface="Arial"/>
              <a:buAutoNum type="arabicPeriod"/>
            </a:pPr>
            <a:r>
              <a:rPr lang="en-US" sz="2200" dirty="0">
                <a:highlight>
                  <a:schemeClr val="lt1"/>
                </a:highlight>
                <a:latin typeface="Arial"/>
                <a:ea typeface="Arial"/>
                <a:cs typeface="Arial"/>
                <a:sym typeface="Arial"/>
              </a:rPr>
              <a:t>How effectively do authentic, public‑oriented deliverables demonstrate students’ mastery of STEM communication outcomes? </a:t>
            </a:r>
            <a:endParaRPr sz="2200" dirty="0">
              <a:highlight>
                <a:schemeClr val="lt1"/>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114" name="Google Shape;114;p17"/>
          <p:cNvSpPr txBox="1"/>
          <p:nvPr/>
        </p:nvSpPr>
        <p:spPr>
          <a:xfrm>
            <a:off x="571500" y="428625"/>
            <a:ext cx="101616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Overview of Academic-Year Program</a:t>
            </a:r>
            <a:endParaRPr sz="4400" b="1">
              <a:solidFill>
                <a:srgbClr val="005035"/>
              </a:solidFill>
              <a:latin typeface="Arial"/>
              <a:ea typeface="Arial"/>
              <a:cs typeface="Arial"/>
              <a:sym typeface="Arial"/>
            </a:endParaRPr>
          </a:p>
        </p:txBody>
      </p:sp>
      <p:pic>
        <p:nvPicPr>
          <p:cNvPr id="115" name="Google Shape;115;p17" title="Timeline.jpg"/>
          <p:cNvPicPr preferRelativeResize="0"/>
          <p:nvPr/>
        </p:nvPicPr>
        <p:blipFill>
          <a:blip r:embed="rId4">
            <a:alphaModFix/>
          </a:blip>
          <a:stretch>
            <a:fillRect/>
          </a:stretch>
        </p:blipFill>
        <p:spPr>
          <a:xfrm>
            <a:off x="396000" y="2183641"/>
            <a:ext cx="9144003" cy="3992750"/>
          </a:xfrm>
          <a:prstGeom prst="rect">
            <a:avLst/>
          </a:prstGeom>
          <a:noFill/>
          <a:ln>
            <a:noFill/>
          </a:ln>
        </p:spPr>
      </p:pic>
      <p:pic>
        <p:nvPicPr>
          <p:cNvPr id="116" name="Google Shape;116;p17"/>
          <p:cNvPicPr preferRelativeResize="0"/>
          <p:nvPr/>
        </p:nvPicPr>
        <p:blipFill>
          <a:blip r:embed="rId5">
            <a:alphaModFix/>
          </a:blip>
          <a:stretch>
            <a:fillRect/>
          </a:stretch>
        </p:blipFill>
        <p:spPr>
          <a:xfrm>
            <a:off x="1299496" y="2576904"/>
            <a:ext cx="1544609" cy="1184680"/>
          </a:xfrm>
          <a:prstGeom prst="rect">
            <a:avLst/>
          </a:prstGeom>
          <a:noFill/>
          <a:ln w="19050" cap="flat" cmpd="sng">
            <a:solidFill>
              <a:srgbClr val="44546A"/>
            </a:solidFill>
            <a:prstDash val="solid"/>
            <a:round/>
            <a:headEnd type="none" w="sm" len="sm"/>
            <a:tailEnd type="none" w="sm" len="sm"/>
          </a:ln>
        </p:spPr>
      </p:pic>
      <p:pic>
        <p:nvPicPr>
          <p:cNvPr id="117" name="Google Shape;117;p17"/>
          <p:cNvPicPr preferRelativeResize="0"/>
          <p:nvPr/>
        </p:nvPicPr>
        <p:blipFill>
          <a:blip r:embed="rId6">
            <a:alphaModFix/>
          </a:blip>
          <a:stretch>
            <a:fillRect/>
          </a:stretch>
        </p:blipFill>
        <p:spPr>
          <a:xfrm>
            <a:off x="6121721" y="3624729"/>
            <a:ext cx="1543507" cy="1180329"/>
          </a:xfrm>
          <a:prstGeom prst="rect">
            <a:avLst/>
          </a:prstGeom>
          <a:noFill/>
          <a:ln w="19050" cap="flat" cmpd="sng">
            <a:solidFill>
              <a:srgbClr val="44546A"/>
            </a:solidFill>
            <a:prstDash val="solid"/>
            <a:round/>
            <a:headEnd type="none" w="sm" len="sm"/>
            <a:tailEnd type="none" w="sm" len="sm"/>
          </a:ln>
        </p:spPr>
      </p:pic>
      <p:pic>
        <p:nvPicPr>
          <p:cNvPr id="118" name="Google Shape;118;p17"/>
          <p:cNvPicPr preferRelativeResize="0"/>
          <p:nvPr/>
        </p:nvPicPr>
        <p:blipFill rotWithShape="1">
          <a:blip r:embed="rId7">
            <a:alphaModFix/>
          </a:blip>
          <a:srcRect r="4049"/>
          <a:stretch/>
        </p:blipFill>
        <p:spPr>
          <a:xfrm>
            <a:off x="7191039" y="2913681"/>
            <a:ext cx="1543507" cy="1183784"/>
          </a:xfrm>
          <a:prstGeom prst="rect">
            <a:avLst/>
          </a:prstGeom>
          <a:noFill/>
          <a:ln w="19050" cap="flat" cmpd="sng">
            <a:solidFill>
              <a:srgbClr val="44546A"/>
            </a:solidFill>
            <a:prstDash val="solid"/>
            <a:round/>
            <a:headEnd type="none" w="sm" len="sm"/>
            <a:tailEnd type="none" w="sm" len="sm"/>
          </a:ln>
        </p:spPr>
      </p:pic>
      <p:pic>
        <p:nvPicPr>
          <p:cNvPr id="119" name="Google Shape;119;p17"/>
          <p:cNvPicPr preferRelativeResize="0"/>
          <p:nvPr/>
        </p:nvPicPr>
        <p:blipFill>
          <a:blip r:embed="rId8">
            <a:alphaModFix/>
          </a:blip>
          <a:stretch>
            <a:fillRect/>
          </a:stretch>
        </p:blipFill>
        <p:spPr>
          <a:xfrm>
            <a:off x="2773713" y="2102090"/>
            <a:ext cx="1544600" cy="1181165"/>
          </a:xfrm>
          <a:prstGeom prst="rect">
            <a:avLst/>
          </a:prstGeom>
          <a:noFill/>
          <a:ln w="19050" cap="flat" cmpd="sng">
            <a:solidFill>
              <a:srgbClr val="44546A"/>
            </a:solidFill>
            <a:prstDash val="solid"/>
            <a:round/>
            <a:headEnd type="none" w="sm" len="sm"/>
            <a:tailEnd type="none" w="sm" len="sm"/>
          </a:ln>
        </p:spPr>
      </p:pic>
      <p:pic>
        <p:nvPicPr>
          <p:cNvPr id="120" name="Google Shape;120;p17"/>
          <p:cNvPicPr preferRelativeResize="0"/>
          <p:nvPr/>
        </p:nvPicPr>
        <p:blipFill rotWithShape="1">
          <a:blip r:embed="rId9">
            <a:alphaModFix/>
          </a:blip>
          <a:srcRect l="4049"/>
          <a:stretch/>
        </p:blipFill>
        <p:spPr>
          <a:xfrm>
            <a:off x="3964939" y="2748526"/>
            <a:ext cx="1543507" cy="1183784"/>
          </a:xfrm>
          <a:prstGeom prst="rect">
            <a:avLst/>
          </a:prstGeom>
          <a:noFill/>
          <a:ln w="19050" cap="flat" cmpd="sng">
            <a:solidFill>
              <a:srgbClr val="44546A"/>
            </a:solidFill>
            <a:prstDash val="solid"/>
            <a:round/>
            <a:headEnd type="none" w="sm" len="sm"/>
            <a:tailEnd type="none" w="sm" len="sm"/>
          </a:ln>
        </p:spPr>
      </p:pic>
      <p:pic>
        <p:nvPicPr>
          <p:cNvPr id="121" name="Google Shape;121;p17"/>
          <p:cNvPicPr preferRelativeResize="0"/>
          <p:nvPr/>
        </p:nvPicPr>
        <p:blipFill>
          <a:blip r:embed="rId10">
            <a:alphaModFix/>
          </a:blip>
          <a:stretch>
            <a:fillRect/>
          </a:stretch>
        </p:blipFill>
        <p:spPr>
          <a:xfrm>
            <a:off x="5159721" y="2331215"/>
            <a:ext cx="1544961" cy="1183792"/>
          </a:xfrm>
          <a:prstGeom prst="rect">
            <a:avLst/>
          </a:prstGeom>
          <a:noFill/>
          <a:ln w="19050" cap="flat" cmpd="sng">
            <a:solidFill>
              <a:srgbClr val="44546A"/>
            </a:solidFill>
            <a:prstDash val="solid"/>
            <a:round/>
            <a:headEnd type="none" w="sm" len="sm"/>
            <a:tailEnd type="none" w="sm" len="sm"/>
          </a:ln>
        </p:spPr>
      </p:pic>
      <p:sp>
        <p:nvSpPr>
          <p:cNvPr id="122" name="Google Shape;122;p17"/>
          <p:cNvSpPr txBox="1"/>
          <p:nvPr/>
        </p:nvSpPr>
        <p:spPr>
          <a:xfrm>
            <a:off x="457040" y="3751677"/>
            <a:ext cx="10635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i="1">
                <a:solidFill>
                  <a:srgbClr val="000000"/>
                </a:solidFill>
                <a:latin typeface="Calibri"/>
                <a:ea typeface="Calibri"/>
                <a:cs typeface="Calibri"/>
                <a:sym typeface="Calibri"/>
              </a:rPr>
              <a:t>August kick-off</a:t>
            </a:r>
            <a:endParaRPr sz="1600" i="1">
              <a:solidFill>
                <a:srgbClr val="000000"/>
              </a:solidFill>
              <a:latin typeface="Calibri"/>
              <a:ea typeface="Calibri"/>
              <a:cs typeface="Calibri"/>
              <a:sym typeface="Calibri"/>
            </a:endParaRPr>
          </a:p>
        </p:txBody>
      </p:sp>
      <p:sp>
        <p:nvSpPr>
          <p:cNvPr id="123" name="Google Shape;123;p17"/>
          <p:cNvSpPr txBox="1"/>
          <p:nvPr/>
        </p:nvSpPr>
        <p:spPr>
          <a:xfrm>
            <a:off x="7103869" y="5860305"/>
            <a:ext cx="745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i="1">
                <a:solidFill>
                  <a:srgbClr val="000000"/>
                </a:solidFill>
                <a:latin typeface="Calibri"/>
                <a:ea typeface="Calibri"/>
                <a:cs typeface="Calibri"/>
                <a:sym typeface="Calibri"/>
              </a:rPr>
              <a:t>April</a:t>
            </a:r>
            <a:endParaRPr sz="1600" i="1">
              <a:solidFill>
                <a:srgbClr val="000000"/>
              </a:solidFill>
              <a:latin typeface="Calibri"/>
              <a:ea typeface="Calibri"/>
              <a:cs typeface="Calibri"/>
              <a:sym typeface="Calibri"/>
            </a:endParaRPr>
          </a:p>
        </p:txBody>
      </p:sp>
      <p:sp>
        <p:nvSpPr>
          <p:cNvPr id="124" name="Google Shape;124;p17"/>
          <p:cNvSpPr txBox="1"/>
          <p:nvPr/>
        </p:nvSpPr>
        <p:spPr>
          <a:xfrm>
            <a:off x="5384185" y="1439199"/>
            <a:ext cx="11832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rgbClr val="000000"/>
                </a:solidFill>
                <a:latin typeface="Calibri"/>
                <a:ea typeface="Calibri"/>
                <a:cs typeface="Calibri"/>
                <a:sym typeface="Calibri"/>
              </a:rPr>
              <a:t>Each course is 4 weeks</a:t>
            </a:r>
            <a:endParaRPr sz="1600">
              <a:solidFill>
                <a:srgbClr val="000000"/>
              </a:solidFill>
              <a:latin typeface="Calibri"/>
              <a:ea typeface="Calibri"/>
              <a:cs typeface="Calibri"/>
              <a:sym typeface="Calibri"/>
            </a:endParaRPr>
          </a:p>
        </p:txBody>
      </p:sp>
      <p:sp>
        <p:nvSpPr>
          <p:cNvPr id="125" name="Google Shape;125;p17"/>
          <p:cNvSpPr txBox="1"/>
          <p:nvPr/>
        </p:nvSpPr>
        <p:spPr>
          <a:xfrm>
            <a:off x="1677165" y="4259094"/>
            <a:ext cx="745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i="1">
                <a:solidFill>
                  <a:srgbClr val="000000"/>
                </a:solidFill>
                <a:latin typeface="Calibri"/>
                <a:ea typeface="Calibri"/>
                <a:cs typeface="Calibri"/>
                <a:sym typeface="Calibri"/>
              </a:rPr>
              <a:t>Sept</a:t>
            </a:r>
            <a:endParaRPr sz="1600" i="1">
              <a:solidFill>
                <a:srgbClr val="000000"/>
              </a:solidFill>
              <a:latin typeface="Calibri"/>
              <a:ea typeface="Calibri"/>
              <a:cs typeface="Calibri"/>
              <a:sym typeface="Calibri"/>
            </a:endParaRPr>
          </a:p>
        </p:txBody>
      </p:sp>
      <p:sp>
        <p:nvSpPr>
          <p:cNvPr id="126" name="Google Shape;126;p17"/>
          <p:cNvSpPr txBox="1"/>
          <p:nvPr/>
        </p:nvSpPr>
        <p:spPr>
          <a:xfrm>
            <a:off x="2923746" y="4584100"/>
            <a:ext cx="745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i="1">
                <a:solidFill>
                  <a:srgbClr val="000000"/>
                </a:solidFill>
                <a:latin typeface="Calibri"/>
                <a:ea typeface="Calibri"/>
                <a:cs typeface="Calibri"/>
                <a:sym typeface="Calibri"/>
              </a:rPr>
              <a:t>Oct</a:t>
            </a:r>
            <a:endParaRPr sz="1600" i="1">
              <a:solidFill>
                <a:srgbClr val="000000"/>
              </a:solidFill>
              <a:latin typeface="Calibri"/>
              <a:ea typeface="Calibri"/>
              <a:cs typeface="Calibri"/>
              <a:sym typeface="Calibri"/>
            </a:endParaRPr>
          </a:p>
        </p:txBody>
      </p:sp>
      <p:sp>
        <p:nvSpPr>
          <p:cNvPr id="127" name="Google Shape;127;p17"/>
          <p:cNvSpPr txBox="1"/>
          <p:nvPr/>
        </p:nvSpPr>
        <p:spPr>
          <a:xfrm>
            <a:off x="4144040" y="4901713"/>
            <a:ext cx="745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i="1">
                <a:solidFill>
                  <a:srgbClr val="000000"/>
                </a:solidFill>
                <a:latin typeface="Calibri"/>
                <a:ea typeface="Calibri"/>
                <a:cs typeface="Calibri"/>
                <a:sym typeface="Calibri"/>
              </a:rPr>
              <a:t>Nov</a:t>
            </a:r>
            <a:endParaRPr sz="1600" i="1">
              <a:solidFill>
                <a:srgbClr val="000000"/>
              </a:solidFill>
              <a:latin typeface="Calibri"/>
              <a:ea typeface="Calibri"/>
              <a:cs typeface="Calibri"/>
              <a:sym typeface="Calibri"/>
            </a:endParaRPr>
          </a:p>
        </p:txBody>
      </p:sp>
      <p:sp>
        <p:nvSpPr>
          <p:cNvPr id="128" name="Google Shape;128;p17"/>
          <p:cNvSpPr txBox="1"/>
          <p:nvPr/>
        </p:nvSpPr>
        <p:spPr>
          <a:xfrm>
            <a:off x="5411247" y="5256667"/>
            <a:ext cx="745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i="1">
                <a:solidFill>
                  <a:srgbClr val="000000"/>
                </a:solidFill>
                <a:latin typeface="Calibri"/>
                <a:ea typeface="Calibri"/>
                <a:cs typeface="Calibri"/>
                <a:sym typeface="Calibri"/>
              </a:rPr>
              <a:t>Jan</a:t>
            </a:r>
            <a:endParaRPr sz="1600" i="1">
              <a:solidFill>
                <a:srgbClr val="000000"/>
              </a:solidFill>
              <a:latin typeface="Calibri"/>
              <a:ea typeface="Calibri"/>
              <a:cs typeface="Calibri"/>
              <a:sym typeface="Calibri"/>
            </a:endParaRPr>
          </a:p>
        </p:txBody>
      </p:sp>
      <p:sp>
        <p:nvSpPr>
          <p:cNvPr id="129" name="Google Shape;129;p17"/>
          <p:cNvSpPr txBox="1"/>
          <p:nvPr/>
        </p:nvSpPr>
        <p:spPr>
          <a:xfrm>
            <a:off x="6149777" y="5486852"/>
            <a:ext cx="8826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i="1">
                <a:solidFill>
                  <a:srgbClr val="000000"/>
                </a:solidFill>
                <a:latin typeface="Calibri"/>
                <a:ea typeface="Calibri"/>
                <a:cs typeface="Calibri"/>
                <a:sym typeface="Calibri"/>
              </a:rPr>
              <a:t>Feb - March</a:t>
            </a:r>
            <a:endParaRPr sz="1600" i="1">
              <a:solidFill>
                <a:srgbClr val="000000"/>
              </a:solidFill>
              <a:latin typeface="Calibri"/>
              <a:ea typeface="Calibri"/>
              <a:cs typeface="Calibri"/>
              <a:sym typeface="Calibri"/>
            </a:endParaRPr>
          </a:p>
        </p:txBody>
      </p:sp>
      <p:sp>
        <p:nvSpPr>
          <p:cNvPr id="130" name="Google Shape;130;p17"/>
          <p:cNvSpPr txBox="1"/>
          <p:nvPr/>
        </p:nvSpPr>
        <p:spPr>
          <a:xfrm>
            <a:off x="571500" y="1247177"/>
            <a:ext cx="48306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600">
                <a:solidFill>
                  <a:schemeClr val="dk1"/>
                </a:solidFill>
                <a:latin typeface="Calibri"/>
                <a:ea typeface="Calibri"/>
                <a:cs typeface="Calibri"/>
                <a:sym typeface="Calibri"/>
              </a:rPr>
              <a:t>Asynchronous training in Canvas</a:t>
            </a:r>
            <a:endParaRPr sz="2600">
              <a:solidFill>
                <a:schemeClr val="dk1"/>
              </a:solidFill>
              <a:latin typeface="Calibri"/>
              <a:ea typeface="Calibri"/>
              <a:cs typeface="Calibri"/>
              <a:sym typeface="Calibri"/>
            </a:endParaRPr>
          </a:p>
        </p:txBody>
      </p:sp>
      <p:sp>
        <p:nvSpPr>
          <p:cNvPr id="131" name="Google Shape;131;p17"/>
          <p:cNvSpPr/>
          <p:nvPr/>
        </p:nvSpPr>
        <p:spPr>
          <a:xfrm rot="-5400000">
            <a:off x="5890891" y="1526394"/>
            <a:ext cx="169800" cy="1264200"/>
          </a:xfrm>
          <a:prstGeom prst="rightBrace">
            <a:avLst>
              <a:gd name="adj1" fmla="val 50000"/>
              <a:gd name="adj2" fmla="val 50000"/>
            </a:avLst>
          </a:prstGeom>
          <a:no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2" name="Google Shape;132;p17"/>
          <p:cNvSpPr txBox="1"/>
          <p:nvPr/>
        </p:nvSpPr>
        <p:spPr>
          <a:xfrm>
            <a:off x="319500" y="5055750"/>
            <a:ext cx="41382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a:solidFill>
                  <a:srgbClr val="005035"/>
                </a:solidFill>
                <a:latin typeface="Calibri"/>
                <a:ea typeface="Calibri"/>
                <a:cs typeface="Calibri"/>
                <a:sym typeface="Calibri"/>
              </a:rPr>
              <a:t>Study design: </a:t>
            </a:r>
            <a:br>
              <a:rPr lang="en-US" sz="2200">
                <a:solidFill>
                  <a:srgbClr val="005035"/>
                </a:solidFill>
                <a:latin typeface="Calibri"/>
                <a:ea typeface="Calibri"/>
                <a:cs typeface="Calibri"/>
                <a:sym typeface="Calibri"/>
              </a:rPr>
            </a:br>
            <a:r>
              <a:rPr lang="en-US" sz="2200">
                <a:solidFill>
                  <a:srgbClr val="005035"/>
                </a:solidFill>
                <a:latin typeface="Calibri"/>
                <a:ea typeface="Calibri"/>
                <a:cs typeface="Calibri"/>
                <a:sym typeface="Calibri"/>
              </a:rPr>
              <a:t>Students randomly assigned to ‘</a:t>
            </a:r>
            <a:r>
              <a:rPr lang="en-US" sz="2200" i="1">
                <a:solidFill>
                  <a:srgbClr val="005035"/>
                </a:solidFill>
                <a:latin typeface="Calibri"/>
                <a:ea typeface="Calibri"/>
                <a:cs typeface="Calibri"/>
                <a:sym typeface="Calibri"/>
              </a:rPr>
              <a:t>Cognitive Science of Comm</a:t>
            </a:r>
            <a:r>
              <a:rPr lang="en-US" sz="2200">
                <a:solidFill>
                  <a:srgbClr val="005035"/>
                </a:solidFill>
                <a:latin typeface="Calibri"/>
                <a:ea typeface="Calibri"/>
                <a:cs typeface="Calibri"/>
                <a:sym typeface="Calibri"/>
              </a:rPr>
              <a:t>.’ </a:t>
            </a:r>
            <a:r>
              <a:rPr lang="en-US" sz="2200" u="sng">
                <a:solidFill>
                  <a:srgbClr val="005035"/>
                </a:solidFill>
                <a:latin typeface="Calibri"/>
                <a:ea typeface="Calibri"/>
                <a:cs typeface="Calibri"/>
                <a:sym typeface="Calibri"/>
              </a:rPr>
              <a:t>or</a:t>
            </a:r>
            <a:r>
              <a:rPr lang="en-US" sz="2200">
                <a:solidFill>
                  <a:srgbClr val="005035"/>
                </a:solidFill>
                <a:latin typeface="Calibri"/>
                <a:ea typeface="Calibri"/>
                <a:cs typeface="Calibri"/>
                <a:sym typeface="Calibri"/>
              </a:rPr>
              <a:t> ‘</a:t>
            </a:r>
            <a:r>
              <a:rPr lang="en-US" sz="2200" i="1">
                <a:solidFill>
                  <a:srgbClr val="005035"/>
                </a:solidFill>
                <a:latin typeface="Calibri"/>
                <a:ea typeface="Calibri"/>
                <a:cs typeface="Calibri"/>
                <a:sym typeface="Calibri"/>
              </a:rPr>
              <a:t>Science of Comm.</a:t>
            </a:r>
            <a:r>
              <a:rPr lang="en-US" sz="2200">
                <a:solidFill>
                  <a:srgbClr val="005035"/>
                </a:solidFill>
                <a:latin typeface="Calibri"/>
                <a:ea typeface="Calibri"/>
                <a:cs typeface="Calibri"/>
                <a:sym typeface="Calibri"/>
              </a:rPr>
              <a:t>’ for 1st course.</a:t>
            </a:r>
            <a:endParaRPr sz="2200">
              <a:solidFill>
                <a:srgbClr val="005035"/>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6"/>
        <p:cNvGrpSpPr/>
        <p:nvPr/>
      </p:nvGrpSpPr>
      <p:grpSpPr>
        <a:xfrm>
          <a:off x="0" y="0"/>
          <a:ext cx="0" cy="0"/>
          <a:chOff x="0" y="0"/>
          <a:chExt cx="0" cy="0"/>
        </a:xfrm>
      </p:grpSpPr>
      <p:sp>
        <p:nvSpPr>
          <p:cNvPr id="137" name="Google Shape;137;p18"/>
          <p:cNvSpPr txBox="1"/>
          <p:nvPr/>
        </p:nvSpPr>
        <p:spPr>
          <a:xfrm>
            <a:off x="571500" y="428625"/>
            <a:ext cx="87930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Overview of Courses</a:t>
            </a:r>
            <a:endParaRPr sz="4400" b="1">
              <a:solidFill>
                <a:srgbClr val="005035"/>
              </a:solidFill>
              <a:latin typeface="Arial"/>
              <a:ea typeface="Arial"/>
              <a:cs typeface="Arial"/>
              <a:sym typeface="Arial"/>
            </a:endParaRPr>
          </a:p>
        </p:txBody>
      </p:sp>
      <p:sp>
        <p:nvSpPr>
          <p:cNvPr id="138" name="Google Shape;138;p18"/>
          <p:cNvSpPr txBox="1"/>
          <p:nvPr/>
        </p:nvSpPr>
        <p:spPr>
          <a:xfrm>
            <a:off x="571500" y="1524000"/>
            <a:ext cx="4286400" cy="1238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05035"/>
                </a:solidFill>
                <a:latin typeface="Arial"/>
                <a:ea typeface="Arial"/>
                <a:cs typeface="Arial"/>
                <a:sym typeface="Arial"/>
              </a:rPr>
              <a:t>01. Cognitive Theories of Communication </a:t>
            </a:r>
            <a:endParaRPr sz="1600" b="1">
              <a:solidFill>
                <a:srgbClr val="005035"/>
              </a:solidFill>
              <a:latin typeface="Arial"/>
              <a:ea typeface="Arial"/>
              <a:cs typeface="Arial"/>
              <a:sym typeface="Arial"/>
            </a:endParaRPr>
          </a:p>
          <a:p>
            <a:pPr marL="0" lvl="0" indent="0" algn="l" rtl="0">
              <a:spcBef>
                <a:spcPts val="450"/>
              </a:spcBef>
              <a:spcAft>
                <a:spcPts val="0"/>
              </a:spcAft>
              <a:buNone/>
            </a:pPr>
            <a:r>
              <a:rPr lang="en-US" sz="1600" b="1" u="sng">
                <a:solidFill>
                  <a:srgbClr val="005035"/>
                </a:solidFill>
                <a:latin typeface="Arial"/>
                <a:ea typeface="Arial"/>
                <a:cs typeface="Arial"/>
                <a:sym typeface="Arial"/>
              </a:rPr>
              <a:t>OR</a:t>
            </a:r>
            <a:r>
              <a:rPr lang="en-US" sz="1600" b="1">
                <a:solidFill>
                  <a:srgbClr val="005035"/>
                </a:solidFill>
                <a:latin typeface="Arial"/>
                <a:ea typeface="Arial"/>
                <a:cs typeface="Arial"/>
                <a:sym typeface="Arial"/>
              </a:rPr>
              <a:t> Science of Communication</a:t>
            </a:r>
            <a:endParaRPr sz="1600" b="1">
              <a:solidFill>
                <a:srgbClr val="005035"/>
              </a:solidFill>
              <a:latin typeface="Arial"/>
              <a:ea typeface="Arial"/>
              <a:cs typeface="Arial"/>
              <a:sym typeface="Arial"/>
            </a:endParaRPr>
          </a:p>
          <a:p>
            <a:pPr marL="0" lvl="0" indent="0" algn="l" rtl="0">
              <a:spcBef>
                <a:spcPts val="450"/>
              </a:spcBef>
              <a:spcAft>
                <a:spcPts val="0"/>
              </a:spcAft>
              <a:buNone/>
            </a:pPr>
            <a:r>
              <a:rPr lang="en-US" sz="1300" i="0"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Doug Markant</a:t>
            </a:r>
            <a:endParaRPr sz="1300">
              <a:solidFill>
                <a:srgbClr val="444444"/>
              </a:solidFill>
            </a:endParaRPr>
          </a:p>
          <a:p>
            <a:pPr marL="0" lvl="0" indent="0" algn="l" rtl="0">
              <a:spcBef>
                <a:spcPts val="0"/>
              </a:spcBef>
              <a:spcAft>
                <a:spcPts val="0"/>
              </a:spcAft>
              <a:buNone/>
            </a:pPr>
            <a:r>
              <a:rPr lang="en-US" sz="1300" i="0">
                <a:solidFill>
                  <a:srgbClr val="444444"/>
                </a:solidFill>
                <a:latin typeface="Arial"/>
                <a:ea typeface="Arial"/>
                <a:cs typeface="Arial"/>
                <a:sym typeface="Arial"/>
              </a:rPr>
              <a:t>Assistant Professor of Psychology, UNC Charlotte</a:t>
            </a:r>
            <a:endParaRPr sz="1300" i="0">
              <a:solidFill>
                <a:srgbClr val="444444"/>
              </a:solidFill>
              <a:latin typeface="Arial"/>
              <a:ea typeface="Arial"/>
              <a:cs typeface="Arial"/>
              <a:sym typeface="Arial"/>
            </a:endParaRPr>
          </a:p>
          <a:p>
            <a:pPr marL="0" lvl="0" indent="0" algn="l" rtl="0">
              <a:spcBef>
                <a:spcPts val="0"/>
              </a:spcBef>
              <a:spcAft>
                <a:spcPts val="0"/>
              </a:spcAft>
              <a:buNone/>
            </a:pPr>
            <a:r>
              <a:rPr lang="en-US" sz="1600" b="1">
                <a:solidFill>
                  <a:srgbClr val="44546A"/>
                </a:solidFill>
              </a:rPr>
              <a:t>Final product: Infographic</a:t>
            </a:r>
            <a:endParaRPr sz="1600" b="1">
              <a:solidFill>
                <a:srgbClr val="44546A"/>
              </a:solidFill>
            </a:endParaRPr>
          </a:p>
        </p:txBody>
      </p:sp>
      <p:sp>
        <p:nvSpPr>
          <p:cNvPr id="139" name="Google Shape;139;p18"/>
          <p:cNvSpPr txBox="1"/>
          <p:nvPr/>
        </p:nvSpPr>
        <p:spPr>
          <a:xfrm>
            <a:off x="5238750" y="1524000"/>
            <a:ext cx="4286400" cy="1238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05035"/>
                </a:solidFill>
                <a:latin typeface="Arial"/>
                <a:ea typeface="Arial"/>
                <a:cs typeface="Arial"/>
                <a:sym typeface="Arial"/>
              </a:rPr>
              <a:t>04. Effective STEM Writing for Expert and General Audiences</a:t>
            </a:r>
            <a:endParaRPr sz="1600" b="1">
              <a:solidFill>
                <a:srgbClr val="005035"/>
              </a:solidFill>
              <a:latin typeface="Arial"/>
              <a:ea typeface="Arial"/>
              <a:cs typeface="Arial"/>
              <a:sym typeface="Arial"/>
            </a:endParaRPr>
          </a:p>
          <a:p>
            <a:pPr marL="0" lvl="0" indent="0" algn="l" rtl="0">
              <a:spcBef>
                <a:spcPts val="450"/>
              </a:spcBef>
              <a:spcAft>
                <a:spcPts val="0"/>
              </a:spcAft>
              <a:buNone/>
            </a:pPr>
            <a:r>
              <a:rPr lang="en-US" sz="1300" i="0" u="sng">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Angela Chen</a:t>
            </a:r>
            <a:r>
              <a:rPr lang="en-US" sz="1300" i="0">
                <a:solidFill>
                  <a:srgbClr val="444444"/>
                </a:solidFill>
                <a:latin typeface="Arial"/>
                <a:ea typeface="Arial"/>
                <a:cs typeface="Arial"/>
                <a:sym typeface="Arial"/>
              </a:rPr>
              <a:t> </a:t>
            </a:r>
            <a:r>
              <a:rPr lang="en-US" sz="1300">
                <a:solidFill>
                  <a:srgbClr val="444444"/>
                </a:solidFill>
              </a:rPr>
              <a:t>Managing</a:t>
            </a:r>
            <a:r>
              <a:rPr lang="en-US" sz="1300" i="0">
                <a:solidFill>
                  <a:srgbClr val="444444"/>
                </a:solidFill>
                <a:latin typeface="Arial"/>
                <a:ea typeface="Arial"/>
                <a:cs typeface="Arial"/>
                <a:sym typeface="Arial"/>
              </a:rPr>
              <a:t> Editor at </a:t>
            </a:r>
            <a:r>
              <a:rPr lang="en-US" sz="1300" i="1">
                <a:solidFill>
                  <a:srgbClr val="222222"/>
                </a:solidFill>
                <a:highlight>
                  <a:srgbClr val="FFFFFF"/>
                </a:highlight>
                <a:latin typeface="Helvetica Neue"/>
                <a:ea typeface="Helvetica Neue"/>
                <a:cs typeface="Helvetica Neue"/>
                <a:sym typeface="Helvetica Neue"/>
              </a:rPr>
              <a:t>Asterisk Magazine</a:t>
            </a:r>
            <a:r>
              <a:rPr lang="en-US" sz="1300">
                <a:solidFill>
                  <a:srgbClr val="222222"/>
                </a:solidFill>
                <a:highlight>
                  <a:srgbClr val="FFFFFF"/>
                </a:highlight>
                <a:latin typeface="Helvetica Neue"/>
                <a:ea typeface="Helvetica Neue"/>
                <a:cs typeface="Helvetica Neue"/>
                <a:sym typeface="Helvetica Neue"/>
              </a:rPr>
              <a:t>, formerly editor at </a:t>
            </a:r>
            <a:r>
              <a:rPr lang="en-US" sz="1300" i="1">
                <a:solidFill>
                  <a:srgbClr val="222222"/>
                </a:solidFill>
                <a:highlight>
                  <a:srgbClr val="FFFFFF"/>
                </a:highlight>
                <a:latin typeface="Helvetica Neue"/>
                <a:ea typeface="Helvetica Neue"/>
                <a:cs typeface="Helvetica Neue"/>
                <a:sym typeface="Helvetica Neue"/>
              </a:rPr>
              <a:t>Vox</a:t>
            </a:r>
            <a:r>
              <a:rPr lang="en-US" sz="1300">
                <a:solidFill>
                  <a:srgbClr val="222222"/>
                </a:solidFill>
                <a:highlight>
                  <a:srgbClr val="FFFFFF"/>
                </a:highlight>
                <a:latin typeface="Helvetica Neue"/>
                <a:ea typeface="Helvetica Neue"/>
                <a:cs typeface="Helvetica Neue"/>
                <a:sym typeface="Helvetica Neue"/>
              </a:rPr>
              <a:t>, </a:t>
            </a:r>
            <a:r>
              <a:rPr lang="en-US" sz="1300" i="1">
                <a:solidFill>
                  <a:srgbClr val="222222"/>
                </a:solidFill>
                <a:highlight>
                  <a:srgbClr val="FFFFFF"/>
                </a:highlight>
                <a:latin typeface="Helvetica Neue"/>
                <a:ea typeface="Helvetica Neue"/>
                <a:cs typeface="Helvetica Neue"/>
                <a:sym typeface="Helvetica Neue"/>
              </a:rPr>
              <a:t>Wired</a:t>
            </a:r>
            <a:endParaRPr sz="1300" i="1">
              <a:solidFill>
                <a:srgbClr val="222222"/>
              </a:solidFill>
              <a:highlight>
                <a:srgbClr val="FFFFFF"/>
              </a:highlight>
              <a:latin typeface="Helvetica Neue"/>
              <a:ea typeface="Helvetica Neue"/>
              <a:cs typeface="Helvetica Neue"/>
              <a:sym typeface="Helvetica Neue"/>
            </a:endParaRPr>
          </a:p>
          <a:p>
            <a:pPr marL="0" lvl="0" indent="0" algn="l" rtl="0">
              <a:spcBef>
                <a:spcPts val="0"/>
              </a:spcBef>
              <a:spcAft>
                <a:spcPts val="0"/>
              </a:spcAft>
              <a:buNone/>
            </a:pPr>
            <a:r>
              <a:rPr lang="en-US" sz="1600" b="1">
                <a:solidFill>
                  <a:srgbClr val="44546A"/>
                </a:solidFill>
              </a:rPr>
              <a:t>Final product: Op-Ed essay</a:t>
            </a:r>
            <a:endParaRPr sz="1600" b="1">
              <a:solidFill>
                <a:srgbClr val="44546A"/>
              </a:solidFill>
            </a:endParaRPr>
          </a:p>
          <a:p>
            <a:pPr marL="0" lvl="0" indent="0" algn="l" rtl="0">
              <a:spcBef>
                <a:spcPts val="0"/>
              </a:spcBef>
              <a:spcAft>
                <a:spcPts val="0"/>
              </a:spcAft>
              <a:buClr>
                <a:schemeClr val="dk1"/>
              </a:buClr>
              <a:buSzPts val="1100"/>
              <a:buFont typeface="Arial"/>
              <a:buNone/>
            </a:pPr>
            <a:endParaRPr sz="1300">
              <a:solidFill>
                <a:srgbClr val="444444"/>
              </a:solidFill>
            </a:endParaRPr>
          </a:p>
        </p:txBody>
      </p:sp>
      <p:sp>
        <p:nvSpPr>
          <p:cNvPr id="140" name="Google Shape;140;p18"/>
          <p:cNvSpPr txBox="1"/>
          <p:nvPr/>
        </p:nvSpPr>
        <p:spPr>
          <a:xfrm>
            <a:off x="571500" y="3087796"/>
            <a:ext cx="4286400" cy="1238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05035"/>
                </a:solidFill>
                <a:latin typeface="Arial"/>
                <a:ea typeface="Arial"/>
                <a:cs typeface="Arial"/>
                <a:sym typeface="Arial"/>
              </a:rPr>
              <a:t>02. Talking About STEM Outside the Academy</a:t>
            </a:r>
            <a:endParaRPr sz="1600" b="1">
              <a:solidFill>
                <a:srgbClr val="005035"/>
              </a:solidFill>
              <a:latin typeface="Arial"/>
              <a:ea typeface="Arial"/>
              <a:cs typeface="Arial"/>
              <a:sym typeface="Arial"/>
            </a:endParaRPr>
          </a:p>
          <a:p>
            <a:pPr marL="0" lvl="0" indent="0" algn="l" rtl="0">
              <a:spcBef>
                <a:spcPts val="450"/>
              </a:spcBef>
              <a:spcAft>
                <a:spcPts val="0"/>
              </a:spcAft>
              <a:buNone/>
            </a:pPr>
            <a:r>
              <a:rPr lang="en-US" sz="1300" i="0" u="sng">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Gabor Zsuppan</a:t>
            </a:r>
            <a:r>
              <a:rPr lang="en-US" sz="1300" i="0">
                <a:solidFill>
                  <a:srgbClr val="444444"/>
                </a:solidFill>
                <a:latin typeface="Arial"/>
                <a:ea typeface="Arial"/>
                <a:cs typeface="Arial"/>
                <a:sym typeface="Arial"/>
              </a:rPr>
              <a:t> </a:t>
            </a:r>
            <a:endParaRPr sz="1300" i="0">
              <a:solidFill>
                <a:srgbClr val="444444"/>
              </a:solidFill>
              <a:latin typeface="Arial"/>
              <a:ea typeface="Arial"/>
              <a:cs typeface="Arial"/>
              <a:sym typeface="Arial"/>
            </a:endParaRPr>
          </a:p>
          <a:p>
            <a:pPr marL="0" lvl="0" indent="0" algn="l" rtl="0">
              <a:spcBef>
                <a:spcPts val="0"/>
              </a:spcBef>
              <a:spcAft>
                <a:spcPts val="0"/>
              </a:spcAft>
              <a:buNone/>
            </a:pPr>
            <a:r>
              <a:rPr lang="en-US" sz="1300" i="0">
                <a:solidFill>
                  <a:srgbClr val="444444"/>
                </a:solidFill>
                <a:latin typeface="Arial"/>
                <a:ea typeface="Arial"/>
                <a:cs typeface="Arial"/>
                <a:sym typeface="Arial"/>
              </a:rPr>
              <a:t>Discovery Place Museum, Charlotte, NC</a:t>
            </a:r>
            <a:endParaRPr sz="1300" i="0">
              <a:solidFill>
                <a:srgbClr val="444444"/>
              </a:solidFill>
              <a:latin typeface="Arial"/>
              <a:ea typeface="Arial"/>
              <a:cs typeface="Arial"/>
              <a:sym typeface="Arial"/>
            </a:endParaRPr>
          </a:p>
          <a:p>
            <a:pPr marL="0" lvl="0" indent="0" algn="l" rtl="0">
              <a:spcBef>
                <a:spcPts val="0"/>
              </a:spcBef>
              <a:spcAft>
                <a:spcPts val="0"/>
              </a:spcAft>
              <a:buNone/>
            </a:pPr>
            <a:r>
              <a:rPr lang="en-US" sz="1600" b="1">
                <a:solidFill>
                  <a:srgbClr val="44546A"/>
                </a:solidFill>
              </a:rPr>
              <a:t>Final product: STEM explainer video</a:t>
            </a:r>
            <a:endParaRPr sz="1600" b="1">
              <a:solidFill>
                <a:srgbClr val="44546A"/>
              </a:solidFill>
            </a:endParaRPr>
          </a:p>
          <a:p>
            <a:pPr marL="0" lvl="0" indent="0" algn="l" rtl="0">
              <a:spcBef>
                <a:spcPts val="0"/>
              </a:spcBef>
              <a:spcAft>
                <a:spcPts val="0"/>
              </a:spcAft>
              <a:buClr>
                <a:schemeClr val="dk1"/>
              </a:buClr>
              <a:buSzPts val="1100"/>
              <a:buFont typeface="Arial"/>
              <a:buNone/>
            </a:pPr>
            <a:endParaRPr sz="1300">
              <a:solidFill>
                <a:srgbClr val="444444"/>
              </a:solidFill>
            </a:endParaRPr>
          </a:p>
        </p:txBody>
      </p:sp>
      <p:sp>
        <p:nvSpPr>
          <p:cNvPr id="141" name="Google Shape;141;p18"/>
          <p:cNvSpPr txBox="1"/>
          <p:nvPr/>
        </p:nvSpPr>
        <p:spPr>
          <a:xfrm>
            <a:off x="5238750" y="3087796"/>
            <a:ext cx="4286400" cy="1238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05035"/>
                </a:solidFill>
                <a:latin typeface="Arial"/>
                <a:ea typeface="Arial"/>
                <a:cs typeface="Arial"/>
                <a:sym typeface="Arial"/>
              </a:rPr>
              <a:t>05. Creating Effective STEM Visuals and Videos</a:t>
            </a:r>
            <a:endParaRPr sz="1600" b="1">
              <a:solidFill>
                <a:srgbClr val="005035"/>
              </a:solidFill>
              <a:latin typeface="Arial"/>
              <a:ea typeface="Arial"/>
              <a:cs typeface="Arial"/>
              <a:sym typeface="Arial"/>
            </a:endParaRPr>
          </a:p>
          <a:p>
            <a:pPr marL="0" lvl="0" indent="0" algn="l" rtl="0">
              <a:spcBef>
                <a:spcPts val="450"/>
              </a:spcBef>
              <a:spcAft>
                <a:spcPts val="0"/>
              </a:spcAft>
              <a:buNone/>
            </a:pPr>
            <a:r>
              <a:rPr lang="en-US" sz="1300" i="0" u="sng">
                <a:solidFill>
                  <a:srgbClr val="1155CC"/>
                </a:solidFill>
                <a:latin typeface="Arial"/>
                <a:ea typeface="Arial"/>
                <a:cs typeface="Arial"/>
                <a:sym typeface="Arial"/>
                <a:hlinkClick r:id="rId7">
                  <a:extLst>
                    <a:ext uri="{A12FA001-AC4F-418D-AE19-62706E023703}">
                      <ahyp:hlinkClr xmlns:ahyp="http://schemas.microsoft.com/office/drawing/2018/hyperlinkcolor" val="tx"/>
                    </a:ext>
                  </a:extLst>
                </a:hlinkClick>
              </a:rPr>
              <a:t>Tom McNamara</a:t>
            </a:r>
            <a:r>
              <a:rPr lang="en-US" sz="1300" i="0">
                <a:solidFill>
                  <a:srgbClr val="444444"/>
                </a:solidFill>
                <a:latin typeface="Arial"/>
                <a:ea typeface="Arial"/>
                <a:cs typeface="Arial"/>
                <a:sym typeface="Arial"/>
              </a:rPr>
              <a:t> </a:t>
            </a:r>
            <a:endParaRPr sz="1300" i="0">
              <a:solidFill>
                <a:srgbClr val="444444"/>
              </a:solidFill>
              <a:latin typeface="Arial"/>
              <a:ea typeface="Arial"/>
              <a:cs typeface="Arial"/>
              <a:sym typeface="Arial"/>
            </a:endParaRPr>
          </a:p>
          <a:p>
            <a:pPr marL="0" lvl="0" indent="0" algn="l" rtl="0">
              <a:spcBef>
                <a:spcPts val="0"/>
              </a:spcBef>
              <a:spcAft>
                <a:spcPts val="0"/>
              </a:spcAft>
              <a:buNone/>
            </a:pPr>
            <a:r>
              <a:rPr lang="en-US" sz="1300" i="0">
                <a:solidFill>
                  <a:srgbClr val="444444"/>
                </a:solidFill>
                <a:latin typeface="Arial"/>
                <a:ea typeface="Arial"/>
                <a:cs typeface="Arial"/>
                <a:sym typeface="Arial"/>
              </a:rPr>
              <a:t>Freelance Director/Editor/Videographer/Reporter</a:t>
            </a:r>
            <a:endParaRPr sz="1300" i="0">
              <a:solidFill>
                <a:srgbClr val="444444"/>
              </a:solidFill>
              <a:latin typeface="Arial"/>
              <a:ea typeface="Arial"/>
              <a:cs typeface="Arial"/>
              <a:sym typeface="Arial"/>
            </a:endParaRPr>
          </a:p>
          <a:p>
            <a:pPr marL="0" lvl="0" indent="0" algn="l" rtl="0">
              <a:spcBef>
                <a:spcPts val="0"/>
              </a:spcBef>
              <a:spcAft>
                <a:spcPts val="0"/>
              </a:spcAft>
              <a:buNone/>
            </a:pPr>
            <a:r>
              <a:rPr lang="en-US" sz="1600" b="1">
                <a:solidFill>
                  <a:srgbClr val="44546A"/>
                </a:solidFill>
              </a:rPr>
              <a:t>Final product: STEM social media video</a:t>
            </a:r>
            <a:endParaRPr sz="1600" b="1">
              <a:solidFill>
                <a:srgbClr val="44546A"/>
              </a:solidFill>
            </a:endParaRPr>
          </a:p>
          <a:p>
            <a:pPr marL="0" lvl="0" indent="0" algn="l" rtl="0">
              <a:spcBef>
                <a:spcPts val="0"/>
              </a:spcBef>
              <a:spcAft>
                <a:spcPts val="0"/>
              </a:spcAft>
              <a:buClr>
                <a:schemeClr val="dk1"/>
              </a:buClr>
              <a:buSzPts val="1100"/>
              <a:buFont typeface="Arial"/>
              <a:buNone/>
            </a:pPr>
            <a:endParaRPr sz="1300">
              <a:solidFill>
                <a:srgbClr val="444444"/>
              </a:solidFill>
            </a:endParaRPr>
          </a:p>
        </p:txBody>
      </p:sp>
      <p:sp>
        <p:nvSpPr>
          <p:cNvPr id="142" name="Google Shape;142;p18"/>
          <p:cNvSpPr txBox="1"/>
          <p:nvPr/>
        </p:nvSpPr>
        <p:spPr>
          <a:xfrm>
            <a:off x="571500" y="4651592"/>
            <a:ext cx="4286400" cy="1238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05035"/>
                </a:solidFill>
                <a:latin typeface="Arial"/>
                <a:ea typeface="Arial"/>
                <a:cs typeface="Arial"/>
                <a:sym typeface="Arial"/>
              </a:rPr>
              <a:t>03. Effective STEM Communication Across Cultures and Disciplines</a:t>
            </a:r>
            <a:endParaRPr sz="1600" b="1">
              <a:solidFill>
                <a:srgbClr val="005035"/>
              </a:solidFill>
              <a:latin typeface="Arial"/>
              <a:ea typeface="Arial"/>
              <a:cs typeface="Arial"/>
              <a:sym typeface="Arial"/>
            </a:endParaRPr>
          </a:p>
          <a:p>
            <a:pPr marL="0" lvl="0" indent="0" algn="l" rtl="0">
              <a:spcBef>
                <a:spcPts val="450"/>
              </a:spcBef>
              <a:spcAft>
                <a:spcPts val="0"/>
              </a:spcAft>
              <a:buNone/>
            </a:pPr>
            <a:r>
              <a:rPr lang="en-US" sz="1300" i="0" u="sng">
                <a:solidFill>
                  <a:srgbClr val="1155CC"/>
                </a:solidFill>
                <a:latin typeface="Arial"/>
                <a:ea typeface="Arial"/>
                <a:cs typeface="Arial"/>
                <a:sym typeface="Arial"/>
                <a:hlinkClick r:id="rId8">
                  <a:extLst>
                    <a:ext uri="{A12FA001-AC4F-418D-AE19-62706E023703}">
                      <ahyp:hlinkClr xmlns:ahyp="http://schemas.microsoft.com/office/drawing/2018/hyperlinkcolor" val="tx"/>
                    </a:ext>
                  </a:extLst>
                </a:hlinkClick>
              </a:rPr>
              <a:t>Sandeep Ravindran</a:t>
            </a:r>
            <a:r>
              <a:rPr lang="en-US" sz="1300" i="0">
                <a:solidFill>
                  <a:srgbClr val="444444"/>
                </a:solidFill>
                <a:latin typeface="Arial"/>
                <a:ea typeface="Arial"/>
                <a:cs typeface="Arial"/>
                <a:sym typeface="Arial"/>
              </a:rPr>
              <a:t> </a:t>
            </a:r>
            <a:endParaRPr sz="1300" i="0">
              <a:solidFill>
                <a:srgbClr val="444444"/>
              </a:solidFill>
              <a:latin typeface="Arial"/>
              <a:ea typeface="Arial"/>
              <a:cs typeface="Arial"/>
              <a:sym typeface="Arial"/>
            </a:endParaRPr>
          </a:p>
          <a:p>
            <a:pPr marL="0" lvl="0" indent="0" algn="l" rtl="0">
              <a:spcBef>
                <a:spcPts val="0"/>
              </a:spcBef>
              <a:spcAft>
                <a:spcPts val="0"/>
              </a:spcAft>
              <a:buNone/>
            </a:pPr>
            <a:r>
              <a:rPr lang="en-US" sz="1300">
                <a:solidFill>
                  <a:srgbClr val="444444"/>
                </a:solidFill>
              </a:rPr>
              <a:t>Freelance science writer</a:t>
            </a:r>
            <a:endParaRPr sz="1300">
              <a:solidFill>
                <a:srgbClr val="444444"/>
              </a:solidFill>
            </a:endParaRPr>
          </a:p>
          <a:p>
            <a:pPr marL="0" lvl="0" indent="0" algn="l" rtl="0">
              <a:spcBef>
                <a:spcPts val="0"/>
              </a:spcBef>
              <a:spcAft>
                <a:spcPts val="0"/>
              </a:spcAft>
              <a:buNone/>
            </a:pPr>
            <a:r>
              <a:rPr lang="en-US" sz="1600" b="1">
                <a:solidFill>
                  <a:srgbClr val="44546A"/>
                </a:solidFill>
              </a:rPr>
              <a:t>Final product: Communication plan</a:t>
            </a:r>
            <a:endParaRPr sz="1600" b="1">
              <a:solidFill>
                <a:srgbClr val="44546A"/>
              </a:solidFill>
            </a:endParaRPr>
          </a:p>
          <a:p>
            <a:pPr marL="0" lvl="0" indent="0" algn="l" rtl="0">
              <a:spcBef>
                <a:spcPts val="0"/>
              </a:spcBef>
              <a:spcAft>
                <a:spcPts val="0"/>
              </a:spcAft>
              <a:buClr>
                <a:schemeClr val="dk1"/>
              </a:buClr>
              <a:buSzPts val="1100"/>
              <a:buFont typeface="Arial"/>
              <a:buNone/>
            </a:pPr>
            <a:endParaRPr sz="1300">
              <a:solidFill>
                <a:srgbClr val="444444"/>
              </a:solidFill>
            </a:endParaRPr>
          </a:p>
        </p:txBody>
      </p:sp>
      <p:sp>
        <p:nvSpPr>
          <p:cNvPr id="143" name="Google Shape;143;p18"/>
          <p:cNvSpPr txBox="1"/>
          <p:nvPr/>
        </p:nvSpPr>
        <p:spPr>
          <a:xfrm>
            <a:off x="5238750" y="4651592"/>
            <a:ext cx="4286400" cy="1705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600" b="1">
                <a:solidFill>
                  <a:srgbClr val="005035"/>
                </a:solidFill>
                <a:latin typeface="Arial"/>
                <a:ea typeface="Arial"/>
                <a:cs typeface="Arial"/>
                <a:sym typeface="Arial"/>
              </a:rPr>
              <a:t>06. Fighting Science Misinformation on Social Media (and Beyond)</a:t>
            </a:r>
            <a:endParaRPr sz="1600" b="1">
              <a:solidFill>
                <a:srgbClr val="005035"/>
              </a:solidFill>
              <a:latin typeface="Arial"/>
              <a:ea typeface="Arial"/>
              <a:cs typeface="Arial"/>
              <a:sym typeface="Arial"/>
            </a:endParaRPr>
          </a:p>
          <a:p>
            <a:pPr marL="0" lvl="0" indent="0" algn="l" rtl="0">
              <a:spcBef>
                <a:spcPts val="450"/>
              </a:spcBef>
              <a:spcAft>
                <a:spcPts val="0"/>
              </a:spcAft>
              <a:buNone/>
            </a:pPr>
            <a:r>
              <a:rPr lang="en-US" sz="1300" i="0" u="sng">
                <a:solidFill>
                  <a:srgbClr val="1155CC"/>
                </a:solidFill>
                <a:latin typeface="Arial"/>
                <a:ea typeface="Arial"/>
                <a:cs typeface="Arial"/>
                <a:sym typeface="Arial"/>
                <a:hlinkClick r:id="rId9">
                  <a:extLst>
                    <a:ext uri="{A12FA001-AC4F-418D-AE19-62706E023703}">
                      <ahyp:hlinkClr xmlns:ahyp="http://schemas.microsoft.com/office/drawing/2018/hyperlinkcolor" val="tx"/>
                    </a:ext>
                  </a:extLst>
                </a:hlinkClick>
              </a:rPr>
              <a:t>Melanie Trecek-King</a:t>
            </a:r>
            <a:r>
              <a:rPr lang="en-US" sz="1300" i="0">
                <a:solidFill>
                  <a:srgbClr val="444444"/>
                </a:solidFill>
                <a:latin typeface="Arial"/>
                <a:ea typeface="Arial"/>
                <a:cs typeface="Arial"/>
                <a:sym typeface="Arial"/>
              </a:rPr>
              <a:t> </a:t>
            </a:r>
            <a:endParaRPr sz="1300" i="0">
              <a:solidFill>
                <a:srgbClr val="444444"/>
              </a:solidFill>
              <a:latin typeface="Arial"/>
              <a:ea typeface="Arial"/>
              <a:cs typeface="Arial"/>
              <a:sym typeface="Arial"/>
            </a:endParaRPr>
          </a:p>
          <a:p>
            <a:pPr marL="0" lvl="0" indent="0" algn="l" rtl="0">
              <a:spcBef>
                <a:spcPts val="300"/>
              </a:spcBef>
              <a:spcAft>
                <a:spcPts val="0"/>
              </a:spcAft>
              <a:buNone/>
            </a:pPr>
            <a:r>
              <a:rPr lang="en-US" sz="1300" i="0">
                <a:solidFill>
                  <a:srgbClr val="444444"/>
                </a:solidFill>
                <a:latin typeface="Arial"/>
                <a:ea typeface="Arial"/>
                <a:cs typeface="Arial"/>
                <a:sym typeface="Arial"/>
              </a:rPr>
              <a:t>Associate Professor of Biology, Massasoit Community College</a:t>
            </a:r>
            <a:endParaRPr sz="1300" i="0">
              <a:solidFill>
                <a:srgbClr val="444444"/>
              </a:solidFill>
              <a:latin typeface="Arial"/>
              <a:ea typeface="Arial"/>
              <a:cs typeface="Arial"/>
              <a:sym typeface="Arial"/>
            </a:endParaRPr>
          </a:p>
          <a:p>
            <a:pPr marL="0" lvl="0" indent="0" algn="l" rtl="0">
              <a:spcBef>
                <a:spcPts val="300"/>
              </a:spcBef>
              <a:spcAft>
                <a:spcPts val="0"/>
              </a:spcAft>
              <a:buNone/>
            </a:pPr>
            <a:r>
              <a:rPr lang="en-US" sz="1300" i="1">
                <a:solidFill>
                  <a:srgbClr val="666666"/>
                </a:solidFill>
                <a:latin typeface="Arial"/>
                <a:ea typeface="Arial"/>
                <a:cs typeface="Arial"/>
                <a:sym typeface="Arial"/>
              </a:rPr>
              <a:t>Creator for Thinking is Power</a:t>
            </a:r>
            <a:endParaRPr sz="1300" i="1">
              <a:solidFill>
                <a:srgbClr val="666666"/>
              </a:solidFill>
              <a:latin typeface="Arial"/>
              <a:ea typeface="Arial"/>
              <a:cs typeface="Arial"/>
              <a:sym typeface="Arial"/>
            </a:endParaRPr>
          </a:p>
          <a:p>
            <a:pPr marL="0" lvl="0" indent="0" algn="l" rtl="0">
              <a:spcBef>
                <a:spcPts val="0"/>
              </a:spcBef>
              <a:spcAft>
                <a:spcPts val="0"/>
              </a:spcAft>
              <a:buNone/>
            </a:pPr>
            <a:r>
              <a:rPr lang="en-US" sz="1600" b="1">
                <a:solidFill>
                  <a:srgbClr val="44546A"/>
                </a:solidFill>
              </a:rPr>
              <a:t>Final product: Debunking post</a:t>
            </a:r>
            <a:endParaRPr sz="1600" b="1">
              <a:solidFill>
                <a:srgbClr val="44546A"/>
              </a:solidFill>
            </a:endParaRPr>
          </a:p>
          <a:p>
            <a:pPr marL="0" lvl="0" indent="0" algn="l" rtl="0">
              <a:spcBef>
                <a:spcPts val="0"/>
              </a:spcBef>
              <a:spcAft>
                <a:spcPts val="0"/>
              </a:spcAft>
              <a:buClr>
                <a:schemeClr val="dk1"/>
              </a:buClr>
              <a:buSzPts val="1100"/>
              <a:buFont typeface="Arial"/>
              <a:buNone/>
            </a:pPr>
            <a:endParaRPr sz="1300">
              <a:solidFill>
                <a:srgbClr val="444444"/>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7"/>
        <p:cNvGrpSpPr/>
        <p:nvPr/>
      </p:nvGrpSpPr>
      <p:grpSpPr>
        <a:xfrm>
          <a:off x="0" y="0"/>
          <a:ext cx="0" cy="0"/>
          <a:chOff x="0" y="0"/>
          <a:chExt cx="0" cy="0"/>
        </a:xfrm>
      </p:grpSpPr>
      <p:pic>
        <p:nvPicPr>
          <p:cNvPr id="148" name="Google Shape;148;p19" title="tempImagePRlVEh.gif"/>
          <p:cNvPicPr preferRelativeResize="0"/>
          <p:nvPr/>
        </p:nvPicPr>
        <p:blipFill>
          <a:blip r:embed="rId4">
            <a:alphaModFix/>
          </a:blip>
          <a:stretch>
            <a:fillRect/>
          </a:stretch>
        </p:blipFill>
        <p:spPr>
          <a:xfrm>
            <a:off x="325250" y="1398942"/>
            <a:ext cx="4482581" cy="4296227"/>
          </a:xfrm>
          <a:prstGeom prst="rect">
            <a:avLst/>
          </a:prstGeom>
          <a:noFill/>
          <a:ln>
            <a:noFill/>
          </a:ln>
        </p:spPr>
      </p:pic>
      <p:sp>
        <p:nvSpPr>
          <p:cNvPr id="149" name="Google Shape;149;p19"/>
          <p:cNvSpPr txBox="1"/>
          <p:nvPr/>
        </p:nvSpPr>
        <p:spPr>
          <a:xfrm>
            <a:off x="571500" y="428625"/>
            <a:ext cx="103974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Enhanced by live events &amp; workshops</a:t>
            </a:r>
            <a:endParaRPr sz="4400" b="1">
              <a:solidFill>
                <a:srgbClr val="005035"/>
              </a:solidFill>
              <a:latin typeface="Arial"/>
              <a:ea typeface="Arial"/>
              <a:cs typeface="Arial"/>
              <a:sym typeface="Arial"/>
            </a:endParaRPr>
          </a:p>
        </p:txBody>
      </p:sp>
      <p:pic>
        <p:nvPicPr>
          <p:cNvPr id="150" name="Google Shape;150;p19" title="_DSC0140-2.jpg"/>
          <p:cNvPicPr preferRelativeResize="0"/>
          <p:nvPr/>
        </p:nvPicPr>
        <p:blipFill>
          <a:blip r:embed="rId5">
            <a:alphaModFix/>
          </a:blip>
          <a:stretch>
            <a:fillRect/>
          </a:stretch>
        </p:blipFill>
        <p:spPr>
          <a:xfrm>
            <a:off x="5035319" y="1398942"/>
            <a:ext cx="6427054" cy="4296227"/>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
        <p:nvSpPr>
          <p:cNvPr id="155" name="Google Shape;155;p20"/>
          <p:cNvSpPr txBox="1"/>
          <p:nvPr/>
        </p:nvSpPr>
        <p:spPr>
          <a:xfrm>
            <a:off x="3594500" y="3599750"/>
            <a:ext cx="8625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156" name="Google Shape;156;p20"/>
          <p:cNvSpPr txBox="1"/>
          <p:nvPr/>
        </p:nvSpPr>
        <p:spPr>
          <a:xfrm>
            <a:off x="465700" y="1451950"/>
            <a:ext cx="6575700" cy="530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000" b="1">
                <a:solidFill>
                  <a:srgbClr val="555555"/>
                </a:solidFill>
              </a:rPr>
              <a:t>Final Cohort:</a:t>
            </a:r>
            <a:endParaRPr sz="2000" b="1">
              <a:solidFill>
                <a:srgbClr val="555555"/>
              </a:solidFill>
            </a:endParaRPr>
          </a:p>
          <a:p>
            <a:pPr marL="0" lvl="0" indent="0" algn="l" rtl="0">
              <a:lnSpc>
                <a:spcPct val="115000"/>
              </a:lnSpc>
              <a:spcBef>
                <a:spcPts val="0"/>
              </a:spcBef>
              <a:spcAft>
                <a:spcPts val="0"/>
              </a:spcAft>
              <a:buNone/>
            </a:pPr>
            <a:r>
              <a:rPr lang="en-US" sz="2400" b="1">
                <a:solidFill>
                  <a:srgbClr val="005035"/>
                </a:solidFill>
              </a:rPr>
              <a:t>53 </a:t>
            </a:r>
            <a:r>
              <a:rPr lang="en-US" sz="2300">
                <a:solidFill>
                  <a:schemeClr val="dk1"/>
                </a:solidFill>
              </a:rPr>
              <a:t>graduate students</a:t>
            </a:r>
            <a:endParaRPr sz="2000">
              <a:solidFill>
                <a:schemeClr val="dk1"/>
              </a:solidFill>
            </a:endParaRPr>
          </a:p>
          <a:p>
            <a:pPr marL="0" lvl="0" indent="0" algn="l" rtl="0">
              <a:lnSpc>
                <a:spcPct val="115000"/>
              </a:lnSpc>
              <a:spcBef>
                <a:spcPts val="0"/>
              </a:spcBef>
              <a:spcAft>
                <a:spcPts val="0"/>
              </a:spcAft>
              <a:buNone/>
            </a:pPr>
            <a:r>
              <a:rPr lang="en-US" sz="2000" b="1">
                <a:solidFill>
                  <a:srgbClr val="555555"/>
                </a:solidFill>
              </a:rPr>
              <a:t> </a:t>
            </a:r>
            <a:endParaRPr sz="2000" b="1">
              <a:solidFill>
                <a:srgbClr val="555555"/>
              </a:solidFill>
            </a:endParaRPr>
          </a:p>
          <a:p>
            <a:pPr marL="457200" lvl="0" indent="-361950" algn="l" rtl="0">
              <a:lnSpc>
                <a:spcPct val="115000"/>
              </a:lnSpc>
              <a:spcBef>
                <a:spcPts val="0"/>
              </a:spcBef>
              <a:spcAft>
                <a:spcPts val="0"/>
              </a:spcAft>
              <a:buClr>
                <a:schemeClr val="dk1"/>
              </a:buClr>
              <a:buSzPts val="2100"/>
              <a:buChar char="●"/>
            </a:pPr>
            <a:r>
              <a:rPr lang="en-US" sz="2100" b="1">
                <a:solidFill>
                  <a:srgbClr val="005035"/>
                </a:solidFill>
              </a:rPr>
              <a:t>92%</a:t>
            </a:r>
            <a:r>
              <a:rPr lang="en-US" sz="2100">
                <a:solidFill>
                  <a:schemeClr val="dk1"/>
                </a:solidFill>
              </a:rPr>
              <a:t> full-time, </a:t>
            </a:r>
            <a:r>
              <a:rPr lang="en-US" sz="2100" b="1">
                <a:solidFill>
                  <a:srgbClr val="005035"/>
                </a:solidFill>
              </a:rPr>
              <a:t>68%</a:t>
            </a:r>
            <a:r>
              <a:rPr lang="en-US" sz="2100">
                <a:solidFill>
                  <a:schemeClr val="dk1"/>
                </a:solidFill>
              </a:rPr>
              <a:t> doctoral students</a:t>
            </a:r>
            <a:endParaRPr sz="2100">
              <a:solidFill>
                <a:schemeClr val="dk1"/>
              </a:solidFill>
            </a:endParaRPr>
          </a:p>
          <a:p>
            <a:pPr marL="457200" lvl="0" indent="-361950" algn="l" rtl="0">
              <a:lnSpc>
                <a:spcPct val="115000"/>
              </a:lnSpc>
              <a:spcBef>
                <a:spcPts val="0"/>
              </a:spcBef>
              <a:spcAft>
                <a:spcPts val="0"/>
              </a:spcAft>
              <a:buClr>
                <a:schemeClr val="dk1"/>
              </a:buClr>
              <a:buSzPts val="2100"/>
              <a:buChar char="●"/>
            </a:pPr>
            <a:r>
              <a:rPr lang="en-US" sz="2100" b="1">
                <a:solidFill>
                  <a:srgbClr val="005035"/>
                </a:solidFill>
              </a:rPr>
              <a:t>42% </a:t>
            </a:r>
            <a:r>
              <a:rPr lang="en-US" sz="2100">
                <a:solidFill>
                  <a:schemeClr val="dk1"/>
                </a:solidFill>
              </a:rPr>
              <a:t>Asian, </a:t>
            </a:r>
            <a:r>
              <a:rPr lang="en-US" sz="2100" b="1">
                <a:solidFill>
                  <a:srgbClr val="005035"/>
                </a:solidFill>
              </a:rPr>
              <a:t>32%</a:t>
            </a:r>
            <a:r>
              <a:rPr lang="en-US" sz="2100">
                <a:solidFill>
                  <a:schemeClr val="dk1"/>
                </a:solidFill>
              </a:rPr>
              <a:t> White, </a:t>
            </a:r>
            <a:r>
              <a:rPr lang="en-US" sz="2100" b="1">
                <a:solidFill>
                  <a:srgbClr val="005035"/>
                </a:solidFill>
              </a:rPr>
              <a:t>17% </a:t>
            </a:r>
            <a:r>
              <a:rPr lang="en-US" sz="2100">
                <a:solidFill>
                  <a:schemeClr val="dk1"/>
                </a:solidFill>
              </a:rPr>
              <a:t>Black </a:t>
            </a:r>
            <a:endParaRPr sz="2100">
              <a:solidFill>
                <a:schemeClr val="dk1"/>
              </a:solidFill>
            </a:endParaRPr>
          </a:p>
          <a:p>
            <a:pPr marL="457200" lvl="0" indent="-361950" algn="l" rtl="0">
              <a:lnSpc>
                <a:spcPct val="115000"/>
              </a:lnSpc>
              <a:spcBef>
                <a:spcPts val="0"/>
              </a:spcBef>
              <a:spcAft>
                <a:spcPts val="0"/>
              </a:spcAft>
              <a:buClr>
                <a:schemeClr val="dk1"/>
              </a:buClr>
              <a:buSzPts val="2100"/>
              <a:buChar char="●"/>
            </a:pPr>
            <a:r>
              <a:rPr lang="en-US" sz="2100" b="1">
                <a:solidFill>
                  <a:srgbClr val="005035"/>
                </a:solidFill>
              </a:rPr>
              <a:t>64% </a:t>
            </a:r>
            <a:r>
              <a:rPr lang="en-US" sz="2100">
                <a:solidFill>
                  <a:schemeClr val="dk1"/>
                </a:solidFill>
              </a:rPr>
              <a:t>women, </a:t>
            </a:r>
            <a:r>
              <a:rPr lang="en-US" sz="2100" b="1">
                <a:solidFill>
                  <a:srgbClr val="005035"/>
                </a:solidFill>
              </a:rPr>
              <a:t>34% </a:t>
            </a:r>
            <a:r>
              <a:rPr lang="en-US" sz="2100">
                <a:solidFill>
                  <a:schemeClr val="dk1"/>
                </a:solidFill>
              </a:rPr>
              <a:t>men</a:t>
            </a:r>
            <a:br>
              <a:rPr lang="en-US" sz="2100">
                <a:solidFill>
                  <a:schemeClr val="dk1"/>
                </a:solidFill>
              </a:rPr>
            </a:br>
            <a:endParaRPr sz="2100">
              <a:solidFill>
                <a:schemeClr val="dk1"/>
              </a:solidFill>
            </a:endParaRPr>
          </a:p>
          <a:p>
            <a:pPr marL="457200" lvl="0" indent="-361950" algn="l" rtl="0">
              <a:lnSpc>
                <a:spcPct val="115000"/>
              </a:lnSpc>
              <a:spcBef>
                <a:spcPts val="0"/>
              </a:spcBef>
              <a:spcAft>
                <a:spcPts val="0"/>
              </a:spcAft>
              <a:buClr>
                <a:schemeClr val="dk1"/>
              </a:buClr>
              <a:buSzPts val="2100"/>
              <a:buChar char="●"/>
            </a:pPr>
            <a:r>
              <a:rPr lang="en-US" sz="2100" b="1">
                <a:solidFill>
                  <a:srgbClr val="005035"/>
                </a:solidFill>
              </a:rPr>
              <a:t>55% </a:t>
            </a:r>
            <a:r>
              <a:rPr lang="en-US" sz="2100">
                <a:solidFill>
                  <a:schemeClr val="dk1"/>
                </a:solidFill>
              </a:rPr>
              <a:t>earned undergraduate degree outside of U.S. (international students)</a:t>
            </a:r>
            <a:br>
              <a:rPr lang="en-US" sz="2100">
                <a:solidFill>
                  <a:schemeClr val="dk1"/>
                </a:solidFill>
              </a:rPr>
            </a:br>
            <a:endParaRPr sz="2100">
              <a:solidFill>
                <a:schemeClr val="dk1"/>
              </a:solidFill>
            </a:endParaRPr>
          </a:p>
          <a:p>
            <a:pPr marL="457200" lvl="0" indent="-361950" algn="l" rtl="0">
              <a:lnSpc>
                <a:spcPct val="115000"/>
              </a:lnSpc>
              <a:spcBef>
                <a:spcPts val="0"/>
              </a:spcBef>
              <a:spcAft>
                <a:spcPts val="0"/>
              </a:spcAft>
              <a:buClr>
                <a:schemeClr val="dk1"/>
              </a:buClr>
              <a:buSzPts val="2100"/>
              <a:buChar char="●"/>
            </a:pPr>
            <a:r>
              <a:rPr lang="en-US" sz="2100" b="1">
                <a:solidFill>
                  <a:srgbClr val="005035"/>
                </a:solidFill>
              </a:rPr>
              <a:t>Top program areas: </a:t>
            </a:r>
            <a:r>
              <a:rPr lang="en-US" sz="2100">
                <a:solidFill>
                  <a:schemeClr val="dk1"/>
                </a:solidFill>
              </a:rPr>
              <a:t>natural sciences, computing &amp; informatics, engineering &amp; social science</a:t>
            </a:r>
            <a:endParaRPr sz="2100">
              <a:solidFill>
                <a:schemeClr val="dk1"/>
              </a:solidFill>
            </a:endParaRPr>
          </a:p>
        </p:txBody>
      </p:sp>
      <p:pic>
        <p:nvPicPr>
          <p:cNvPr id="157" name="Google Shape;157;p20" title="Copy of IMG_1558.png"/>
          <p:cNvPicPr preferRelativeResize="0"/>
          <p:nvPr/>
        </p:nvPicPr>
        <p:blipFill>
          <a:blip r:embed="rId4">
            <a:alphaModFix/>
          </a:blip>
          <a:stretch>
            <a:fillRect/>
          </a:stretch>
        </p:blipFill>
        <p:spPr>
          <a:xfrm>
            <a:off x="7025400" y="1706700"/>
            <a:ext cx="4106102" cy="4106102"/>
          </a:xfrm>
          <a:prstGeom prst="rect">
            <a:avLst/>
          </a:prstGeom>
          <a:noFill/>
          <a:ln>
            <a:noFill/>
          </a:ln>
        </p:spPr>
      </p:pic>
      <p:sp>
        <p:nvSpPr>
          <p:cNvPr id="158" name="Google Shape;158;p20"/>
          <p:cNvSpPr txBox="1"/>
          <p:nvPr/>
        </p:nvSpPr>
        <p:spPr>
          <a:xfrm>
            <a:off x="571500" y="428625"/>
            <a:ext cx="55350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Study Participants</a:t>
            </a:r>
            <a:endParaRPr sz="4400" b="1">
              <a:solidFill>
                <a:srgbClr val="005035"/>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21"/>
          <p:cNvSpPr txBox="1"/>
          <p:nvPr/>
        </p:nvSpPr>
        <p:spPr>
          <a:xfrm>
            <a:off x="465700" y="1219550"/>
            <a:ext cx="9528300" cy="677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rPr>
              <a:t>Students perceive gains in confidence &amp; STEM communication abilities</a:t>
            </a:r>
            <a:endParaRPr sz="1800" b="1">
              <a:solidFill>
                <a:schemeClr val="dk1"/>
              </a:solidFill>
            </a:endParaRPr>
          </a:p>
          <a:p>
            <a:pPr marL="0" lvl="0" indent="0" algn="l" rtl="0">
              <a:lnSpc>
                <a:spcPct val="115000"/>
              </a:lnSpc>
              <a:spcBef>
                <a:spcPts val="0"/>
              </a:spcBef>
              <a:spcAft>
                <a:spcPts val="0"/>
              </a:spcAft>
              <a:buNone/>
            </a:pPr>
            <a:endParaRPr sz="1600">
              <a:solidFill>
                <a:schemeClr val="dk1"/>
              </a:solidFill>
            </a:endParaRPr>
          </a:p>
        </p:txBody>
      </p:sp>
      <p:sp>
        <p:nvSpPr>
          <p:cNvPr id="164" name="Google Shape;164;p21"/>
          <p:cNvSpPr txBox="1"/>
          <p:nvPr/>
        </p:nvSpPr>
        <p:spPr>
          <a:xfrm>
            <a:off x="571500" y="428625"/>
            <a:ext cx="105540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Pre- &amp; Post-Survey Results</a:t>
            </a:r>
            <a:endParaRPr sz="4400" b="1">
              <a:solidFill>
                <a:srgbClr val="005035"/>
              </a:solidFill>
              <a:latin typeface="Arial"/>
              <a:ea typeface="Arial"/>
              <a:cs typeface="Arial"/>
              <a:sym typeface="Arial"/>
            </a:endParaRPr>
          </a:p>
        </p:txBody>
      </p:sp>
      <p:sp>
        <p:nvSpPr>
          <p:cNvPr id="165" name="Google Shape;165;p21"/>
          <p:cNvSpPr txBox="1"/>
          <p:nvPr/>
        </p:nvSpPr>
        <p:spPr>
          <a:xfrm>
            <a:off x="676600" y="4794550"/>
            <a:ext cx="9106500" cy="18078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Calibri"/>
              <a:buChar char="●"/>
            </a:pPr>
            <a:r>
              <a:rPr lang="en-US" sz="2000" dirty="0">
                <a:solidFill>
                  <a:schemeClr val="dk1"/>
                </a:solidFill>
                <a:latin typeface="Calibri"/>
                <a:ea typeface="Calibri"/>
                <a:cs typeface="Calibri"/>
                <a:sym typeface="Calibri"/>
              </a:rPr>
              <a:t>Increases in confidence &amp; abilities after training</a:t>
            </a:r>
            <a:endParaRPr sz="2000" dirty="0">
              <a:solidFill>
                <a:schemeClr val="dk1"/>
              </a:solidFill>
              <a:latin typeface="Calibri"/>
              <a:ea typeface="Calibri"/>
              <a:cs typeface="Calibri"/>
              <a:sym typeface="Calibri"/>
            </a:endParaRPr>
          </a:p>
          <a:p>
            <a:pPr marL="457200" lvl="0" indent="-355600" algn="l" rtl="0">
              <a:spcBef>
                <a:spcPts val="0"/>
              </a:spcBef>
              <a:spcAft>
                <a:spcPts val="0"/>
              </a:spcAft>
              <a:buClr>
                <a:schemeClr val="dk1"/>
              </a:buClr>
              <a:buSzPts val="2000"/>
              <a:buFont typeface="Calibri"/>
              <a:buChar char="●"/>
            </a:pPr>
            <a:r>
              <a:rPr lang="en-US" sz="2000" dirty="0">
                <a:solidFill>
                  <a:schemeClr val="dk1"/>
                </a:solidFill>
                <a:latin typeface="Calibri"/>
                <a:ea typeface="Calibri"/>
                <a:cs typeface="Calibri"/>
                <a:sym typeface="Calibri"/>
              </a:rPr>
              <a:t>Students starting with Cognitive Science Theories course show stronger training gains for some items (Group x Training interaction), but not all items</a:t>
            </a:r>
            <a:endParaRPr sz="2000" dirty="0">
              <a:solidFill>
                <a:schemeClr val="dk1"/>
              </a:solidFill>
              <a:latin typeface="Calibri"/>
              <a:ea typeface="Calibri"/>
              <a:cs typeface="Calibri"/>
              <a:sym typeface="Calibri"/>
            </a:endParaRPr>
          </a:p>
        </p:txBody>
      </p:sp>
      <p:pic>
        <p:nvPicPr>
          <p:cNvPr id="166" name="Google Shape;166;p21" title="Ability to Correct Misinfo.png"/>
          <p:cNvPicPr preferRelativeResize="0"/>
          <p:nvPr/>
        </p:nvPicPr>
        <p:blipFill>
          <a:blip r:embed="rId4">
            <a:alphaModFix/>
          </a:blip>
          <a:stretch>
            <a:fillRect/>
          </a:stretch>
        </p:blipFill>
        <p:spPr>
          <a:xfrm>
            <a:off x="8788805" y="1766164"/>
            <a:ext cx="2919902" cy="2919905"/>
          </a:xfrm>
          <a:prstGeom prst="rect">
            <a:avLst/>
          </a:prstGeom>
          <a:noFill/>
          <a:ln>
            <a:noFill/>
          </a:ln>
        </p:spPr>
      </p:pic>
      <p:pic>
        <p:nvPicPr>
          <p:cNvPr id="167" name="Google Shape;167;p21" title="Ability Analyze Target Audience.png"/>
          <p:cNvPicPr preferRelativeResize="0"/>
          <p:nvPr/>
        </p:nvPicPr>
        <p:blipFill>
          <a:blip r:embed="rId5">
            <a:alphaModFix/>
          </a:blip>
          <a:stretch>
            <a:fillRect/>
          </a:stretch>
        </p:blipFill>
        <p:spPr>
          <a:xfrm>
            <a:off x="5920311" y="1766164"/>
            <a:ext cx="3027887" cy="2936132"/>
          </a:xfrm>
          <a:prstGeom prst="rect">
            <a:avLst/>
          </a:prstGeom>
          <a:noFill/>
          <a:ln>
            <a:noFill/>
          </a:ln>
        </p:spPr>
      </p:pic>
      <p:pic>
        <p:nvPicPr>
          <p:cNvPr id="168" name="Google Shape;168;p21" title="Confidence Verbal Comm for Public.png"/>
          <p:cNvPicPr preferRelativeResize="0"/>
          <p:nvPr/>
        </p:nvPicPr>
        <p:blipFill>
          <a:blip r:embed="rId6">
            <a:alphaModFix/>
          </a:blip>
          <a:stretch>
            <a:fillRect/>
          </a:stretch>
        </p:blipFill>
        <p:spPr>
          <a:xfrm>
            <a:off x="2854053" y="1766164"/>
            <a:ext cx="3196191" cy="2922235"/>
          </a:xfrm>
          <a:prstGeom prst="rect">
            <a:avLst/>
          </a:prstGeom>
          <a:noFill/>
          <a:ln>
            <a:noFill/>
          </a:ln>
        </p:spPr>
      </p:pic>
      <p:pic>
        <p:nvPicPr>
          <p:cNvPr id="169" name="Google Shape;169;p21" title="Confidence Writing for Public.png"/>
          <p:cNvPicPr preferRelativeResize="0"/>
          <p:nvPr/>
        </p:nvPicPr>
        <p:blipFill>
          <a:blip r:embed="rId7">
            <a:alphaModFix/>
          </a:blip>
          <a:stretch>
            <a:fillRect/>
          </a:stretch>
        </p:blipFill>
        <p:spPr>
          <a:xfrm>
            <a:off x="107993" y="1766164"/>
            <a:ext cx="2875461" cy="29682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
        <p:cNvGrpSpPr/>
        <p:nvPr/>
      </p:nvGrpSpPr>
      <p:grpSpPr>
        <a:xfrm>
          <a:off x="0" y="0"/>
          <a:ext cx="0" cy="0"/>
          <a:chOff x="0" y="0"/>
          <a:chExt cx="0" cy="0"/>
        </a:xfrm>
      </p:grpSpPr>
      <p:sp>
        <p:nvSpPr>
          <p:cNvPr id="174" name="Google Shape;174;p22"/>
          <p:cNvSpPr txBox="1"/>
          <p:nvPr/>
        </p:nvSpPr>
        <p:spPr>
          <a:xfrm>
            <a:off x="449700" y="1458549"/>
            <a:ext cx="5670900" cy="2644200"/>
          </a:xfrm>
          <a:prstGeom prst="rect">
            <a:avLst/>
          </a:prstGeom>
          <a:noFill/>
          <a:ln>
            <a:noFill/>
          </a:ln>
        </p:spPr>
        <p:txBody>
          <a:bodyPr spcFirstLastPara="1" wrap="square" lIns="91425" tIns="91425" rIns="91425" bIns="91425" anchor="t" anchorCtr="0">
            <a:noAutofit/>
          </a:bodyPr>
          <a:lstStyle/>
          <a:p>
            <a:pPr marL="457200" lvl="0" indent="-374650" algn="l" rtl="0">
              <a:lnSpc>
                <a:spcPct val="115000"/>
              </a:lnSpc>
              <a:spcBef>
                <a:spcPts val="0"/>
              </a:spcBef>
              <a:spcAft>
                <a:spcPts val="0"/>
              </a:spcAft>
              <a:buClr>
                <a:schemeClr val="dk1"/>
              </a:buClr>
              <a:buSzPts val="2300"/>
              <a:buChar char="●"/>
            </a:pPr>
            <a:r>
              <a:rPr lang="en-US" sz="2300">
                <a:solidFill>
                  <a:schemeClr val="dk1"/>
                </a:solidFill>
              </a:rPr>
              <a:t>Overall training quality rated Good to Excellent (4.6 out of 5, with 5 being excellent)</a:t>
            </a:r>
            <a:endParaRPr sz="2300">
              <a:solidFill>
                <a:schemeClr val="dk1"/>
              </a:solidFill>
            </a:endParaRPr>
          </a:p>
          <a:p>
            <a:pPr marL="457200" lvl="0" indent="-374650" algn="l" rtl="0">
              <a:lnSpc>
                <a:spcPct val="115000"/>
              </a:lnSpc>
              <a:spcBef>
                <a:spcPts val="1000"/>
              </a:spcBef>
              <a:spcAft>
                <a:spcPts val="0"/>
              </a:spcAft>
              <a:buClr>
                <a:schemeClr val="dk1"/>
              </a:buClr>
              <a:buSzPts val="2300"/>
              <a:buChar char="●"/>
            </a:pPr>
            <a:r>
              <a:rPr lang="en-US" sz="2300">
                <a:solidFill>
                  <a:schemeClr val="dk1"/>
                </a:solidFill>
              </a:rPr>
              <a:t>Overall workload rated Moderate (2.9 out of 5, with 5 being very heavy)</a:t>
            </a:r>
            <a:endParaRPr sz="2300">
              <a:solidFill>
                <a:schemeClr val="dk1"/>
              </a:solidFill>
            </a:endParaRPr>
          </a:p>
        </p:txBody>
      </p:sp>
      <p:pic>
        <p:nvPicPr>
          <p:cNvPr id="175" name="Google Shape;175;p22" title="Studying-Library_23020_2112_ah.jpg"/>
          <p:cNvPicPr preferRelativeResize="0"/>
          <p:nvPr/>
        </p:nvPicPr>
        <p:blipFill>
          <a:blip r:embed="rId4">
            <a:alphaModFix/>
          </a:blip>
          <a:stretch>
            <a:fillRect/>
          </a:stretch>
        </p:blipFill>
        <p:spPr>
          <a:xfrm>
            <a:off x="6948950" y="1788575"/>
            <a:ext cx="2287715" cy="3429898"/>
          </a:xfrm>
          <a:prstGeom prst="rect">
            <a:avLst/>
          </a:prstGeom>
          <a:noFill/>
          <a:ln w="9525" cap="flat" cmpd="sng">
            <a:solidFill>
              <a:schemeClr val="dk2"/>
            </a:solidFill>
            <a:prstDash val="solid"/>
            <a:round/>
            <a:headEnd type="none" w="sm" len="sm"/>
            <a:tailEnd type="none" w="sm" len="sm"/>
          </a:ln>
        </p:spPr>
      </p:pic>
      <p:sp>
        <p:nvSpPr>
          <p:cNvPr id="176" name="Google Shape;176;p22"/>
          <p:cNvSpPr txBox="1"/>
          <p:nvPr/>
        </p:nvSpPr>
        <p:spPr>
          <a:xfrm>
            <a:off x="571500" y="428625"/>
            <a:ext cx="64512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Post Survey Results</a:t>
            </a:r>
            <a:endParaRPr sz="4400" b="1">
              <a:solidFill>
                <a:srgbClr val="005035"/>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p:cNvGrpSpPr/>
        <p:nvPr/>
      </p:nvGrpSpPr>
      <p:grpSpPr>
        <a:xfrm>
          <a:off x="0" y="0"/>
          <a:ext cx="0" cy="0"/>
          <a:chOff x="0" y="0"/>
          <a:chExt cx="0" cy="0"/>
        </a:xfrm>
      </p:grpSpPr>
      <p:sp>
        <p:nvSpPr>
          <p:cNvPr id="181" name="Google Shape;181;p23"/>
          <p:cNvSpPr/>
          <p:nvPr/>
        </p:nvSpPr>
        <p:spPr>
          <a:xfrm>
            <a:off x="5515025" y="1451950"/>
            <a:ext cx="4893900" cy="2609700"/>
          </a:xfrm>
          <a:prstGeom prst="wedgeRoundRectCallout">
            <a:avLst>
              <a:gd name="adj1" fmla="val -20833"/>
              <a:gd name="adj2" fmla="val 62500"/>
              <a:gd name="adj3" fmla="val 0"/>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700">
                <a:latin typeface="Calibri"/>
                <a:ea typeface="Calibri"/>
                <a:cs typeface="Calibri"/>
                <a:sym typeface="Calibri"/>
              </a:rPr>
              <a:t>I feel more confident using platforms like social media, videos, and even speaking opportunities to break down complex ideas in a way that actually makes sense to people. It also made me realize that </a:t>
            </a:r>
            <a:r>
              <a:rPr lang="en-US" sz="1700" u="sng">
                <a:latin typeface="Calibri"/>
                <a:ea typeface="Calibri"/>
                <a:cs typeface="Calibri"/>
                <a:sym typeface="Calibri"/>
              </a:rPr>
              <a:t>communication isn’t just an add-on to research....it’s a responsibility</a:t>
            </a:r>
            <a:r>
              <a:rPr lang="en-US" sz="1700">
                <a:latin typeface="Calibri"/>
                <a:ea typeface="Calibri"/>
                <a:cs typeface="Calibri"/>
                <a:sym typeface="Calibri"/>
              </a:rPr>
              <a:t>. So moving forward, I do see myself being more intentional about engaging with the public and making my work more visible and accessible.</a:t>
            </a:r>
            <a:endParaRPr sz="1700">
              <a:latin typeface="Calibri"/>
              <a:ea typeface="Calibri"/>
              <a:cs typeface="Calibri"/>
              <a:sym typeface="Calibri"/>
            </a:endParaRPr>
          </a:p>
        </p:txBody>
      </p:sp>
      <p:sp>
        <p:nvSpPr>
          <p:cNvPr id="182" name="Google Shape;182;p23"/>
          <p:cNvSpPr/>
          <p:nvPr/>
        </p:nvSpPr>
        <p:spPr>
          <a:xfrm>
            <a:off x="241825" y="1304025"/>
            <a:ext cx="4893900" cy="2471400"/>
          </a:xfrm>
          <a:prstGeom prst="wedgeRoundRectCallout">
            <a:avLst>
              <a:gd name="adj1" fmla="val -20833"/>
              <a:gd name="adj2" fmla="val 62500"/>
              <a:gd name="adj3" fmla="val 0"/>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700">
                <a:latin typeface="Calibri"/>
                <a:ea typeface="Calibri"/>
                <a:cs typeface="Calibri"/>
                <a:sym typeface="Calibri"/>
              </a:rPr>
              <a:t>My favorite aspect of this training program was its </a:t>
            </a:r>
            <a:r>
              <a:rPr lang="en-US" sz="1700" u="sng">
                <a:latin typeface="Calibri"/>
                <a:ea typeface="Calibri"/>
                <a:cs typeface="Calibri"/>
                <a:sym typeface="Calibri"/>
              </a:rPr>
              <a:t>practical, real world focus</a:t>
            </a:r>
            <a:r>
              <a:rPr lang="en-US" sz="1700">
                <a:latin typeface="Calibri"/>
                <a:ea typeface="Calibri"/>
                <a:cs typeface="Calibri"/>
                <a:sym typeface="Calibri"/>
              </a:rPr>
              <a:t> on communication. Instead of just theory, it emphasized how to actually </a:t>
            </a:r>
            <a:r>
              <a:rPr lang="en-US" sz="1700" u="sng">
                <a:latin typeface="Calibri"/>
                <a:ea typeface="Calibri"/>
                <a:cs typeface="Calibri"/>
                <a:sym typeface="Calibri"/>
              </a:rPr>
              <a:t>apply concepts like simplifying complex ideas, structuring messages clearly, and engaging different audiences.</a:t>
            </a:r>
            <a:r>
              <a:rPr lang="en-US" sz="1700">
                <a:latin typeface="Calibri"/>
                <a:ea typeface="Calibri"/>
                <a:cs typeface="Calibri"/>
                <a:sym typeface="Calibri"/>
              </a:rPr>
              <a:t> The hands on activities and examples made it easy to connect what I learned to interviews, presentations, and professional communication.</a:t>
            </a:r>
            <a:endParaRPr sz="1700">
              <a:latin typeface="Calibri"/>
              <a:ea typeface="Calibri"/>
              <a:cs typeface="Calibri"/>
              <a:sym typeface="Calibri"/>
            </a:endParaRPr>
          </a:p>
        </p:txBody>
      </p:sp>
      <p:sp>
        <p:nvSpPr>
          <p:cNvPr id="183" name="Google Shape;183;p23"/>
          <p:cNvSpPr/>
          <p:nvPr/>
        </p:nvSpPr>
        <p:spPr>
          <a:xfrm>
            <a:off x="952625" y="4719996"/>
            <a:ext cx="8745600" cy="1669800"/>
          </a:xfrm>
          <a:prstGeom prst="wedgeRoundRectCallout">
            <a:avLst>
              <a:gd name="adj1" fmla="val -20833"/>
              <a:gd name="adj2" fmla="val 62500"/>
              <a:gd name="adj3" fmla="val 0"/>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700">
                <a:latin typeface="Calibri"/>
                <a:ea typeface="Calibri"/>
                <a:cs typeface="Calibri"/>
                <a:sym typeface="Calibri"/>
              </a:rPr>
              <a:t>I think this training will help me in my future job search and career because it improved my communication skills in a practical way. I feel more confident now in explaining complex ideas clearly, thinking about the audience, and making information easier to understand. I also think these skills will </a:t>
            </a:r>
            <a:r>
              <a:rPr lang="en-US" sz="1700" u="sng">
                <a:latin typeface="Calibri"/>
                <a:ea typeface="Calibri"/>
                <a:cs typeface="Calibri"/>
                <a:sym typeface="Calibri"/>
              </a:rPr>
              <a:t>help in interviews, presentations, and working with different kinds of people in a professional setting</a:t>
            </a:r>
            <a:r>
              <a:rPr lang="en-US" sz="1700">
                <a:latin typeface="Calibri"/>
                <a:ea typeface="Calibri"/>
                <a:cs typeface="Calibri"/>
                <a:sym typeface="Calibri"/>
              </a:rPr>
              <a:t>. Overall, it made me more aware of how important clear and responsible communication is.</a:t>
            </a:r>
            <a:endParaRPr sz="1700">
              <a:latin typeface="Calibri"/>
              <a:ea typeface="Calibri"/>
              <a:cs typeface="Calibri"/>
              <a:sym typeface="Calibri"/>
            </a:endParaRPr>
          </a:p>
        </p:txBody>
      </p:sp>
      <p:sp>
        <p:nvSpPr>
          <p:cNvPr id="184" name="Google Shape;184;p23"/>
          <p:cNvSpPr txBox="1"/>
          <p:nvPr/>
        </p:nvSpPr>
        <p:spPr>
          <a:xfrm>
            <a:off x="571500" y="428625"/>
            <a:ext cx="70287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Qualitative Feedback</a:t>
            </a:r>
            <a:endParaRPr sz="4400" b="1">
              <a:solidFill>
                <a:srgbClr val="005035"/>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sp>
        <p:nvSpPr>
          <p:cNvPr id="189" name="Google Shape;189;p24"/>
          <p:cNvSpPr txBox="1"/>
          <p:nvPr/>
        </p:nvSpPr>
        <p:spPr>
          <a:xfrm>
            <a:off x="3594500" y="3599750"/>
            <a:ext cx="8625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190" name="Google Shape;190;p24"/>
          <p:cNvSpPr txBox="1">
            <a:spLocks noGrp="1"/>
          </p:cNvSpPr>
          <p:nvPr>
            <p:ph type="body" idx="1"/>
          </p:nvPr>
        </p:nvSpPr>
        <p:spPr>
          <a:xfrm>
            <a:off x="228125" y="1279150"/>
            <a:ext cx="3968100" cy="50322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sz="2300"/>
              <a:t>The final project for each module was evaluated by 2-3 faculty reviewers using rubrics we created.</a:t>
            </a:r>
            <a:endParaRPr sz="2300"/>
          </a:p>
          <a:p>
            <a:pPr marL="0" lvl="0" indent="0" algn="l" rtl="0">
              <a:lnSpc>
                <a:spcPct val="100000"/>
              </a:lnSpc>
              <a:spcBef>
                <a:spcPts val="1000"/>
              </a:spcBef>
              <a:spcAft>
                <a:spcPts val="0"/>
              </a:spcAft>
              <a:buNone/>
            </a:pPr>
            <a:endParaRPr sz="592"/>
          </a:p>
          <a:p>
            <a:pPr marL="0" lvl="0" indent="0" algn="l" rtl="0">
              <a:lnSpc>
                <a:spcPct val="100000"/>
              </a:lnSpc>
              <a:spcBef>
                <a:spcPts val="1000"/>
              </a:spcBef>
              <a:spcAft>
                <a:spcPts val="0"/>
              </a:spcAft>
              <a:buNone/>
            </a:pPr>
            <a:r>
              <a:rPr lang="en-US" sz="2300"/>
              <a:t>The scale was from 1 (novice) to 5 (exemplary).</a:t>
            </a:r>
            <a:endParaRPr sz="2300"/>
          </a:p>
          <a:p>
            <a:pPr marL="0" lvl="0" indent="0" algn="l" rtl="0">
              <a:lnSpc>
                <a:spcPct val="100000"/>
              </a:lnSpc>
              <a:spcBef>
                <a:spcPts val="1000"/>
              </a:spcBef>
              <a:spcAft>
                <a:spcPts val="0"/>
              </a:spcAft>
              <a:buNone/>
            </a:pPr>
            <a:endParaRPr sz="500"/>
          </a:p>
          <a:p>
            <a:pPr marL="0" lvl="0" indent="0" algn="l" rtl="0">
              <a:lnSpc>
                <a:spcPct val="100000"/>
              </a:lnSpc>
              <a:spcBef>
                <a:spcPts val="1000"/>
              </a:spcBef>
              <a:spcAft>
                <a:spcPts val="0"/>
              </a:spcAft>
              <a:buNone/>
            </a:pPr>
            <a:r>
              <a:rPr lang="en-US" sz="2300"/>
              <a:t>For all modules, students met expectations (rating of 3).</a:t>
            </a:r>
            <a:endParaRPr sz="2300"/>
          </a:p>
          <a:p>
            <a:pPr marL="0" lvl="0" indent="0" algn="l" rtl="0">
              <a:lnSpc>
                <a:spcPct val="100000"/>
              </a:lnSpc>
              <a:spcBef>
                <a:spcPts val="1000"/>
              </a:spcBef>
              <a:spcAft>
                <a:spcPts val="0"/>
              </a:spcAft>
              <a:buNone/>
            </a:pPr>
            <a:endParaRPr sz="500"/>
          </a:p>
          <a:p>
            <a:pPr marL="0" lvl="0" indent="0" algn="l" rtl="0">
              <a:lnSpc>
                <a:spcPct val="100000"/>
              </a:lnSpc>
              <a:spcBef>
                <a:spcPts val="1000"/>
              </a:spcBef>
              <a:spcAft>
                <a:spcPts val="0"/>
              </a:spcAft>
              <a:buNone/>
            </a:pPr>
            <a:r>
              <a:rPr lang="en-US" sz="2300"/>
              <a:t>Two arms were generally similar performance, with some slightly higher scores in NCA.</a:t>
            </a:r>
            <a:endParaRPr sz="2300"/>
          </a:p>
        </p:txBody>
      </p:sp>
      <p:sp>
        <p:nvSpPr>
          <p:cNvPr id="191" name="Google Shape;191;p24"/>
          <p:cNvSpPr txBox="1"/>
          <p:nvPr/>
        </p:nvSpPr>
        <p:spPr>
          <a:xfrm>
            <a:off x="571500" y="428625"/>
            <a:ext cx="82047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Rating Session Results</a:t>
            </a:r>
            <a:endParaRPr sz="4400" b="1">
              <a:solidFill>
                <a:srgbClr val="005035"/>
              </a:solidFill>
              <a:latin typeface="Arial"/>
              <a:ea typeface="Arial"/>
              <a:cs typeface="Arial"/>
              <a:sym typeface="Arial"/>
            </a:endParaRPr>
          </a:p>
        </p:txBody>
      </p:sp>
      <p:pic>
        <p:nvPicPr>
          <p:cNvPr id="192" name="Google Shape;192;p24" title="Product Ratings.png"/>
          <p:cNvPicPr preferRelativeResize="0"/>
          <p:nvPr/>
        </p:nvPicPr>
        <p:blipFill>
          <a:blip r:embed="rId4">
            <a:alphaModFix/>
          </a:blip>
          <a:stretch>
            <a:fillRect/>
          </a:stretch>
        </p:blipFill>
        <p:spPr>
          <a:xfrm>
            <a:off x="4732288" y="1362925"/>
            <a:ext cx="6350019" cy="46014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197" name="Google Shape;197;p25"/>
          <p:cNvSpPr txBox="1"/>
          <p:nvPr/>
        </p:nvSpPr>
        <p:spPr>
          <a:xfrm>
            <a:off x="571500" y="428625"/>
            <a:ext cx="95673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Revisiting Research Questions</a:t>
            </a:r>
            <a:endParaRPr sz="4400" b="1">
              <a:solidFill>
                <a:srgbClr val="005035"/>
              </a:solidFill>
              <a:latin typeface="Arial"/>
              <a:ea typeface="Arial"/>
              <a:cs typeface="Arial"/>
              <a:sym typeface="Arial"/>
            </a:endParaRPr>
          </a:p>
        </p:txBody>
      </p:sp>
      <p:sp>
        <p:nvSpPr>
          <p:cNvPr id="198" name="Google Shape;198;p25"/>
          <p:cNvSpPr txBox="1">
            <a:spLocks noGrp="1"/>
          </p:cNvSpPr>
          <p:nvPr>
            <p:ph type="body" idx="4294967295"/>
          </p:nvPr>
        </p:nvSpPr>
        <p:spPr>
          <a:xfrm>
            <a:off x="534675" y="1456982"/>
            <a:ext cx="9511800" cy="4783800"/>
          </a:xfrm>
          <a:prstGeom prst="rect">
            <a:avLst/>
          </a:prstGeom>
        </p:spPr>
        <p:txBody>
          <a:bodyPr spcFirstLastPara="1" wrap="square" lIns="91425" tIns="45700" rIns="91425" bIns="45700" anchor="t" anchorCtr="0">
            <a:noAutofit/>
          </a:bodyPr>
          <a:lstStyle/>
          <a:p>
            <a:pPr marL="546100" lvl="0" indent="-457200" algn="l" rtl="0">
              <a:lnSpc>
                <a:spcPct val="100000"/>
              </a:lnSpc>
              <a:spcBef>
                <a:spcPts val="0"/>
              </a:spcBef>
              <a:spcAft>
                <a:spcPts val="0"/>
              </a:spcAft>
              <a:buSzPts val="2200"/>
              <a:buFont typeface="+mj-lt"/>
              <a:buAutoNum type="arabicPeriod"/>
            </a:pPr>
            <a:r>
              <a:rPr lang="en-US" sz="2200" dirty="0">
                <a:highlight>
                  <a:schemeClr val="lt1"/>
                </a:highlight>
                <a:latin typeface="Arial"/>
                <a:ea typeface="Arial"/>
                <a:cs typeface="Arial"/>
                <a:sym typeface="Arial"/>
              </a:rPr>
              <a:t>Minimal impact of cognitive science training on subsequent learning, but students say material was of high interest.</a:t>
            </a:r>
            <a:endParaRPr sz="2200" dirty="0">
              <a:highlight>
                <a:schemeClr val="lt1"/>
              </a:highlight>
              <a:latin typeface="Arial"/>
              <a:ea typeface="Arial"/>
              <a:cs typeface="Arial"/>
              <a:sym typeface="Arial"/>
            </a:endParaRPr>
          </a:p>
          <a:p>
            <a:pPr lvl="0" indent="-457200" algn="l" rtl="0">
              <a:lnSpc>
                <a:spcPct val="100000"/>
              </a:lnSpc>
              <a:spcBef>
                <a:spcPts val="800"/>
              </a:spcBef>
              <a:spcAft>
                <a:spcPts val="0"/>
              </a:spcAft>
              <a:buFont typeface="+mj-lt"/>
              <a:buAutoNum type="arabicPeriod"/>
            </a:pPr>
            <a:endParaRPr sz="2200" dirty="0">
              <a:highlight>
                <a:schemeClr val="lt1"/>
              </a:highlight>
              <a:latin typeface="Arial"/>
              <a:ea typeface="Arial"/>
              <a:cs typeface="Arial"/>
              <a:sym typeface="Arial"/>
            </a:endParaRPr>
          </a:p>
          <a:p>
            <a:pPr marL="546100" lvl="0" indent="-457200" algn="l" rtl="0">
              <a:lnSpc>
                <a:spcPct val="100000"/>
              </a:lnSpc>
              <a:spcBef>
                <a:spcPts val="800"/>
              </a:spcBef>
              <a:spcAft>
                <a:spcPts val="0"/>
              </a:spcAft>
              <a:buSzPts val="2200"/>
              <a:buFont typeface="+mj-lt"/>
              <a:buAutoNum type="arabicPeriod"/>
            </a:pPr>
            <a:r>
              <a:rPr lang="en-US" sz="2200" dirty="0">
                <a:latin typeface="Arial"/>
                <a:ea typeface="Arial"/>
                <a:cs typeface="Arial"/>
                <a:sym typeface="Arial"/>
              </a:rPr>
              <a:t>Training led to growth in students’ perceived confidence &amp; ability to communicate STEM topics to public audiences.</a:t>
            </a:r>
            <a:endParaRPr sz="2200" dirty="0">
              <a:highlight>
                <a:schemeClr val="lt1"/>
              </a:highlight>
              <a:latin typeface="Arial"/>
              <a:ea typeface="Arial"/>
              <a:cs typeface="Arial"/>
              <a:sym typeface="Arial"/>
            </a:endParaRPr>
          </a:p>
          <a:p>
            <a:pPr lvl="0" indent="-457200" algn="l" rtl="0">
              <a:lnSpc>
                <a:spcPct val="100000"/>
              </a:lnSpc>
              <a:spcBef>
                <a:spcPts val="800"/>
              </a:spcBef>
              <a:spcAft>
                <a:spcPts val="0"/>
              </a:spcAft>
              <a:buFont typeface="+mj-lt"/>
              <a:buAutoNum type="arabicPeriod"/>
            </a:pPr>
            <a:endParaRPr sz="2200" dirty="0">
              <a:highlight>
                <a:schemeClr val="lt1"/>
              </a:highlight>
              <a:latin typeface="Arial"/>
              <a:ea typeface="Arial"/>
              <a:cs typeface="Arial"/>
              <a:sym typeface="Arial"/>
            </a:endParaRPr>
          </a:p>
          <a:p>
            <a:pPr marL="546100" lvl="0" indent="-457200" algn="l" rtl="0">
              <a:lnSpc>
                <a:spcPct val="100000"/>
              </a:lnSpc>
              <a:spcBef>
                <a:spcPts val="800"/>
              </a:spcBef>
              <a:spcAft>
                <a:spcPts val="0"/>
              </a:spcAft>
              <a:buSzPts val="2200"/>
              <a:buFont typeface="+mj-lt"/>
              <a:buAutoNum type="arabicPeriod"/>
            </a:pPr>
            <a:r>
              <a:rPr lang="en-US" sz="2200" dirty="0">
                <a:highlight>
                  <a:schemeClr val="lt1"/>
                </a:highlight>
                <a:latin typeface="Arial"/>
                <a:ea typeface="Arial"/>
                <a:cs typeface="Arial"/>
                <a:sym typeface="Arial"/>
              </a:rPr>
              <a:t>Students’ products met raters’ expectations for demonstrating course &amp; communication genre learning objectives.</a:t>
            </a:r>
            <a:endParaRPr sz="2200" dirty="0">
              <a:highlight>
                <a:schemeClr val="lt1"/>
              </a:highlight>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2"/>
        <p:cNvGrpSpPr/>
        <p:nvPr/>
      </p:nvGrpSpPr>
      <p:grpSpPr>
        <a:xfrm>
          <a:off x="0" y="0"/>
          <a:ext cx="0" cy="0"/>
          <a:chOff x="0" y="0"/>
          <a:chExt cx="0" cy="0"/>
        </a:xfrm>
      </p:grpSpPr>
      <p:sp>
        <p:nvSpPr>
          <p:cNvPr id="203" name="Google Shape;203;p26"/>
          <p:cNvSpPr txBox="1"/>
          <p:nvPr/>
        </p:nvSpPr>
        <p:spPr>
          <a:xfrm>
            <a:off x="5723064" y="4980600"/>
            <a:ext cx="4528375" cy="131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u="sng" dirty="0">
                <a:solidFill>
                  <a:schemeClr val="hlink"/>
                </a:solidFill>
                <a:latin typeface="Calibri"/>
                <a:ea typeface="Calibri"/>
                <a:cs typeface="Calibri"/>
                <a:sym typeface="Calibri"/>
                <a:hlinkClick r:id="rId4"/>
              </a:rPr>
              <a:t>https://stem-comm.github.io/stem-comm-portal/</a:t>
            </a:r>
            <a:endParaRPr sz="2800" dirty="0">
              <a:solidFill>
                <a:schemeClr val="dk1"/>
              </a:solidFill>
              <a:latin typeface="Calibri"/>
              <a:ea typeface="Calibri"/>
              <a:cs typeface="Calibri"/>
              <a:sym typeface="Calibri"/>
            </a:endParaRPr>
          </a:p>
        </p:txBody>
      </p:sp>
      <p:sp>
        <p:nvSpPr>
          <p:cNvPr id="204" name="Google Shape;204;p26"/>
          <p:cNvSpPr txBox="1"/>
          <p:nvPr/>
        </p:nvSpPr>
        <p:spPr>
          <a:xfrm>
            <a:off x="571500" y="428625"/>
            <a:ext cx="8793000" cy="677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4400" b="1">
                <a:solidFill>
                  <a:srgbClr val="005035"/>
                </a:solidFill>
                <a:latin typeface="Arial"/>
                <a:ea typeface="Arial"/>
                <a:cs typeface="Arial"/>
                <a:sym typeface="Arial"/>
              </a:rPr>
              <a:t>IGE Hub page &amp; public website</a:t>
            </a:r>
            <a:endParaRPr sz="4400" b="1">
              <a:solidFill>
                <a:srgbClr val="005035"/>
              </a:solidFill>
              <a:latin typeface="Arial"/>
              <a:ea typeface="Arial"/>
              <a:cs typeface="Arial"/>
              <a:sym typeface="Arial"/>
            </a:endParaRPr>
          </a:p>
        </p:txBody>
      </p:sp>
      <p:sp>
        <p:nvSpPr>
          <p:cNvPr id="205" name="Google Shape;205;p26"/>
          <p:cNvSpPr txBox="1"/>
          <p:nvPr/>
        </p:nvSpPr>
        <p:spPr>
          <a:xfrm>
            <a:off x="571500" y="1515300"/>
            <a:ext cx="4742400" cy="4596900"/>
          </a:xfrm>
          <a:prstGeom prst="rect">
            <a:avLst/>
          </a:prstGeom>
          <a:noFill/>
          <a:ln>
            <a:noFill/>
          </a:ln>
        </p:spPr>
        <p:txBody>
          <a:bodyPr spcFirstLastPara="1" wrap="square" lIns="68575" tIns="68575" rIns="68575" bIns="68575" anchor="t" anchorCtr="0">
            <a:spAutoFit/>
          </a:bodyPr>
          <a:lstStyle/>
          <a:p>
            <a:pPr marL="0" lvl="0" indent="0" algn="l" rtl="0">
              <a:lnSpc>
                <a:spcPct val="115000"/>
              </a:lnSpc>
              <a:spcBef>
                <a:spcPts val="0"/>
              </a:spcBef>
              <a:spcAft>
                <a:spcPts val="0"/>
              </a:spcAft>
              <a:buNone/>
            </a:pPr>
            <a:r>
              <a:rPr lang="en-US" sz="2400" i="1">
                <a:solidFill>
                  <a:srgbClr val="000000"/>
                </a:solidFill>
                <a:latin typeface="Calibri"/>
                <a:ea typeface="Calibri"/>
                <a:cs typeface="Calibri"/>
                <a:sym typeface="Calibri"/>
              </a:rPr>
              <a:t>Interesting in bringing this STEM Communication Training to your students free of charge? </a:t>
            </a:r>
            <a:endParaRPr sz="2400" i="1">
              <a:solidFill>
                <a:srgbClr val="000000"/>
              </a:solidFill>
              <a:latin typeface="Calibri"/>
              <a:ea typeface="Calibri"/>
              <a:cs typeface="Calibri"/>
              <a:sym typeface="Calibri"/>
            </a:endParaRPr>
          </a:p>
          <a:p>
            <a:pPr marL="0" lvl="0" indent="0" algn="l" rtl="0">
              <a:lnSpc>
                <a:spcPct val="115000"/>
              </a:lnSpc>
              <a:spcBef>
                <a:spcPts val="0"/>
              </a:spcBef>
              <a:spcAft>
                <a:spcPts val="0"/>
              </a:spcAft>
              <a:buNone/>
            </a:pPr>
            <a:endParaRPr sz="1500">
              <a:solidFill>
                <a:srgbClr val="000000"/>
              </a:solidFill>
              <a:latin typeface="Calibri"/>
              <a:ea typeface="Calibri"/>
              <a:cs typeface="Calibri"/>
              <a:sym typeface="Calibri"/>
            </a:endParaRPr>
          </a:p>
          <a:p>
            <a:pPr marL="0" lvl="0" indent="0" algn="l" rtl="0">
              <a:lnSpc>
                <a:spcPct val="115000"/>
              </a:lnSpc>
              <a:spcBef>
                <a:spcPts val="0"/>
              </a:spcBef>
              <a:spcAft>
                <a:spcPts val="0"/>
              </a:spcAft>
              <a:buNone/>
            </a:pPr>
            <a:r>
              <a:rPr lang="en-US" sz="2400">
                <a:solidFill>
                  <a:srgbClr val="000000"/>
                </a:solidFill>
                <a:latin typeface="Calibri"/>
                <a:ea typeface="Calibri"/>
                <a:cs typeface="Calibri"/>
                <a:sym typeface="Calibri"/>
              </a:rPr>
              <a:t>We’re happy to share!</a:t>
            </a:r>
            <a:endParaRPr sz="2400">
              <a:solidFill>
                <a:srgbClr val="000000"/>
              </a:solidFill>
              <a:latin typeface="Calibri"/>
              <a:ea typeface="Calibri"/>
              <a:cs typeface="Calibri"/>
              <a:sym typeface="Calibri"/>
            </a:endParaRPr>
          </a:p>
          <a:p>
            <a:pPr marL="342900" lvl="0" indent="-317500" algn="l" rtl="0">
              <a:lnSpc>
                <a:spcPct val="115000"/>
              </a:lnSpc>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Six 4-week mini courses designed for asynchronous learning.</a:t>
            </a:r>
            <a:endParaRPr sz="2400">
              <a:solidFill>
                <a:srgbClr val="000000"/>
              </a:solidFill>
              <a:latin typeface="Calibri"/>
              <a:ea typeface="Calibri"/>
              <a:cs typeface="Calibri"/>
              <a:sym typeface="Calibri"/>
            </a:endParaRPr>
          </a:p>
          <a:p>
            <a:pPr marL="342900" lvl="0" indent="-317500" algn="l" rtl="0">
              <a:lnSpc>
                <a:spcPct val="115000"/>
              </a:lnSpc>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Courses can be mixed &amp; matched or combined. </a:t>
            </a:r>
            <a:endParaRPr sz="2400">
              <a:solidFill>
                <a:srgbClr val="000000"/>
              </a:solidFill>
              <a:latin typeface="Calibri"/>
              <a:ea typeface="Calibri"/>
              <a:cs typeface="Calibri"/>
              <a:sym typeface="Calibri"/>
            </a:endParaRPr>
          </a:p>
          <a:p>
            <a:pPr marL="342900" lvl="0" indent="-317500" algn="l" rtl="0">
              <a:lnSpc>
                <a:spcPct val="115000"/>
              </a:lnSpc>
              <a:spcBef>
                <a:spcPts val="0"/>
              </a:spcBef>
              <a:spcAft>
                <a:spcPts val="0"/>
              </a:spcAft>
              <a:buClr>
                <a:srgbClr val="000000"/>
              </a:buClr>
              <a:buSzPts val="2400"/>
              <a:buFont typeface="Calibri"/>
              <a:buChar char="●"/>
            </a:pPr>
            <a:r>
              <a:rPr lang="en-US" sz="2400">
                <a:solidFill>
                  <a:srgbClr val="000000"/>
                </a:solidFill>
                <a:latin typeface="Calibri"/>
                <a:ea typeface="Calibri"/>
                <a:cs typeface="Calibri"/>
                <a:sym typeface="Calibri"/>
              </a:rPr>
              <a:t>Content is modifiable &amp; ready to be adapted to your LMS.</a:t>
            </a:r>
            <a:endParaRPr sz="2400" b="1">
              <a:solidFill>
                <a:srgbClr val="000000"/>
              </a:solidFill>
              <a:latin typeface="Calibri"/>
              <a:ea typeface="Calibri"/>
              <a:cs typeface="Calibri"/>
              <a:sym typeface="Calibri"/>
            </a:endParaRPr>
          </a:p>
        </p:txBody>
      </p:sp>
      <p:sp>
        <p:nvSpPr>
          <p:cNvPr id="206" name="Google Shape;206;p26"/>
          <p:cNvSpPr txBox="1"/>
          <p:nvPr/>
        </p:nvSpPr>
        <p:spPr>
          <a:xfrm>
            <a:off x="5706700" y="2218300"/>
            <a:ext cx="4742400" cy="218098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u="sng" dirty="0">
                <a:solidFill>
                  <a:schemeClr val="hlink"/>
                </a:solidFill>
                <a:latin typeface="Calibri"/>
                <a:ea typeface="Calibri"/>
                <a:cs typeface="Calibri"/>
                <a:sym typeface="Calibri"/>
                <a:hlinkClick r:id="rId5"/>
              </a:rPr>
              <a:t>https://igehub.org/project/applying-cognitive-theories-of-learning-to-improve-graduate-training-in-stem-communication/</a:t>
            </a:r>
            <a:endParaRPr sz="2500" dirty="0">
              <a:solidFill>
                <a:schemeClr val="dk1"/>
              </a:solidFill>
              <a:latin typeface="Calibri"/>
              <a:ea typeface="Calibri"/>
              <a:cs typeface="Calibri"/>
              <a:sym typeface="Calibri"/>
            </a:endParaRPr>
          </a:p>
        </p:txBody>
      </p:sp>
      <p:pic>
        <p:nvPicPr>
          <p:cNvPr id="207" name="Google Shape;207;p26"/>
          <p:cNvPicPr preferRelativeResize="0"/>
          <p:nvPr/>
        </p:nvPicPr>
        <p:blipFill>
          <a:blip r:embed="rId6">
            <a:alphaModFix/>
          </a:blip>
          <a:stretch>
            <a:fillRect/>
          </a:stretch>
        </p:blipFill>
        <p:spPr>
          <a:xfrm>
            <a:off x="5784025" y="1515300"/>
            <a:ext cx="2678785" cy="677400"/>
          </a:xfrm>
          <a:prstGeom prst="rect">
            <a:avLst/>
          </a:prstGeom>
          <a:noFill/>
          <a:ln>
            <a:noFill/>
          </a:ln>
        </p:spPr>
      </p:pic>
      <p:pic>
        <p:nvPicPr>
          <p:cNvPr id="208" name="Google Shape;208;p26"/>
          <p:cNvPicPr preferRelativeResize="0"/>
          <p:nvPr/>
        </p:nvPicPr>
        <p:blipFill>
          <a:blip r:embed="rId7">
            <a:alphaModFix/>
          </a:blip>
          <a:stretch>
            <a:fillRect/>
          </a:stretch>
        </p:blipFill>
        <p:spPr>
          <a:xfrm>
            <a:off x="5895200" y="4093250"/>
            <a:ext cx="887350" cy="8873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1416</Words>
  <Application>Microsoft Office PowerPoint</Application>
  <PresentationFormat>Widescreen</PresentationFormat>
  <Paragraphs>127</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Helvetica Neue</vt:lpstr>
      <vt:lpstr>Office Theme</vt:lpstr>
      <vt:lpstr>Applying Cognitive Theories of  Learning to Improve Graduate  Training in STEM Communication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Kent, Julia D.</dc:creator>
  <cp:lastModifiedBy>Kent, Julia D.</cp:lastModifiedBy>
  <cp:revision>5</cp:revision>
  <dcterms:modified xsi:type="dcterms:W3CDTF">2026-09-16T16:00:10Z</dcterms:modified>
</cp:coreProperties>
</file>